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handoutMasterIdLst>
    <p:handoutMasterId r:id="rId35"/>
  </p:handoutMasterIdLst>
  <p:sldIdLst>
    <p:sldId id="268" r:id="rId2"/>
    <p:sldId id="259" r:id="rId3"/>
    <p:sldId id="264" r:id="rId4"/>
    <p:sldId id="283" r:id="rId5"/>
    <p:sldId id="257" r:id="rId6"/>
    <p:sldId id="296" r:id="rId7"/>
    <p:sldId id="298" r:id="rId8"/>
    <p:sldId id="270" r:id="rId9"/>
    <p:sldId id="271" r:id="rId10"/>
    <p:sldId id="282" r:id="rId11"/>
    <p:sldId id="297" r:id="rId12"/>
    <p:sldId id="273" r:id="rId13"/>
    <p:sldId id="276" r:id="rId14"/>
    <p:sldId id="258" r:id="rId15"/>
    <p:sldId id="284" r:id="rId16"/>
    <p:sldId id="275" r:id="rId17"/>
    <p:sldId id="294" r:id="rId18"/>
    <p:sldId id="295" r:id="rId19"/>
    <p:sldId id="285" r:id="rId20"/>
    <p:sldId id="266" r:id="rId21"/>
    <p:sldId id="267" r:id="rId22"/>
    <p:sldId id="286" r:id="rId23"/>
    <p:sldId id="260" r:id="rId24"/>
    <p:sldId id="261" r:id="rId25"/>
    <p:sldId id="287" r:id="rId26"/>
    <p:sldId id="288" r:id="rId27"/>
    <p:sldId id="277" r:id="rId28"/>
    <p:sldId id="278" r:id="rId29"/>
    <p:sldId id="291" r:id="rId30"/>
    <p:sldId id="290" r:id="rId31"/>
    <p:sldId id="289" r:id="rId32"/>
    <p:sldId id="279" r:id="rId33"/>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932" autoAdjust="0"/>
  </p:normalViewPr>
  <p:slideViewPr>
    <p:cSldViewPr snapToGrid="0" snapToObjects="1">
      <p:cViewPr>
        <p:scale>
          <a:sx n="80" d="100"/>
          <a:sy n="80" d="100"/>
        </p:scale>
        <p:origin x="-1792" y="-61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 Id="rId2" Type="http://schemas.openxmlformats.org/officeDocument/2006/relationships/image" Target="../media/image8.emf"/><Relationship Id="rId3"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 Id="rId2"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image" Target="../media/image13.emf"/><Relationship Id="rId2"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13699BD8-0E50-9E4D-AB9F-A674A5B2108B}" type="datetimeFigureOut">
              <a:rPr lang="en-US" smtClean="0"/>
              <a:t>4/23/18</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514EE398-7641-AE46-9F92-917256B095A3}" type="slidenum">
              <a:rPr lang="en-US" smtClean="0"/>
              <a:t>‹#›</a:t>
            </a:fld>
            <a:endParaRPr lang="en-US"/>
          </a:p>
        </p:txBody>
      </p:sp>
    </p:spTree>
    <p:extLst>
      <p:ext uri="{BB962C8B-B14F-4D97-AF65-F5344CB8AC3E}">
        <p14:creationId xmlns:p14="http://schemas.microsoft.com/office/powerpoint/2010/main" val="31425992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7F6A17C8-B916-834F-B394-D8F0EE0E7836}" type="datetimeFigureOut">
              <a:rPr lang="en-US" smtClean="0"/>
              <a:t>4/23/18</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3863E39B-8665-F348-B0D3-5180BBA9448B}" type="slidenum">
              <a:rPr lang="en-US" smtClean="0"/>
              <a:t>‹#›</a:t>
            </a:fld>
            <a:endParaRPr lang="en-US"/>
          </a:p>
        </p:txBody>
      </p:sp>
    </p:spTree>
    <p:extLst>
      <p:ext uri="{BB962C8B-B14F-4D97-AF65-F5344CB8AC3E}">
        <p14:creationId xmlns:p14="http://schemas.microsoft.com/office/powerpoint/2010/main" val="22748089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a:ln/>
        </p:spPr>
      </p:sp>
      <p:sp>
        <p:nvSpPr>
          <p:cNvPr id="1361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rPr>
              <a:t>This figure is from Jack Noble and Tsien, 1975 p. 251. N-shaped current voltage (I-V) curves are typical of excitable cells and systems. An electronic component with this property is called a tunnel diode. This shows how the I-V curve of an excitable cell changes over time as sodium channels close. The key thing here is the three points where the curve intersects the x-axis. Resting potential, threshold and the peak of the action potential. Also note that when enough inactivation occurs, threshold disappears, and the cell is no longer excitable.</a:t>
            </a:r>
          </a:p>
        </p:txBody>
      </p:sp>
      <p:sp>
        <p:nvSpPr>
          <p:cNvPr id="1361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fld id="{A0973EBB-12CB-9B43-AE0A-77B23DB53EB4}" type="slidenum">
              <a:rPr lang="en-US" sz="1200">
                <a:latin typeface="Times New Roman" charset="0"/>
              </a:rPr>
              <a:pPr eaLnBrk="1" hangingPunct="1"/>
              <a:t>12</a:t>
            </a:fld>
            <a:endParaRPr lang="en-US" sz="1200">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a:ln/>
        </p:spPr>
      </p:sp>
      <p:sp>
        <p:nvSpPr>
          <p:cNvPr id="1116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rPr>
              <a:t>Calcium action potentials can be measured in some dendrites. Here, caged glutamate is being released onto a cell. This is a synthetic glutamate analog that is inactive, because there is an additional molecule attached to the glutamate. When light is absorbed by the molecule, it cleaves, releasing glutamate that then can bind to glutamate receptors.</a:t>
            </a:r>
          </a:p>
          <a:p>
            <a:endParaRPr lang="en-US">
              <a:latin typeface="Times New Roman" charset="0"/>
            </a:endParaRPr>
          </a:p>
          <a:p>
            <a:r>
              <a:rPr lang="en-US">
                <a:latin typeface="Times New Roman" charset="0"/>
              </a:rPr>
              <a:t>Calcium action potentials occur when the cell depolarizes sufficiently to open a large calcium current, which then further depolarizes the cell producing positive feedback. Eventually (~50 – 100 ms) calcium channels inactivate (close), even though the cell is still depolarized, thereby ending the action potential. </a:t>
            </a:r>
          </a:p>
        </p:txBody>
      </p:sp>
      <p:sp>
        <p:nvSpPr>
          <p:cNvPr id="1116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fld id="{28A9DF34-4B93-894C-BD5E-25D4D648C747}" type="slidenum">
              <a:rPr lang="en-US" sz="1200">
                <a:latin typeface="Times New Roman" charset="0"/>
              </a:rPr>
              <a:pPr eaLnBrk="1" hangingPunct="1"/>
              <a:t>27</a:t>
            </a:fld>
            <a:endParaRPr lang="en-US" sz="1200">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a:ln/>
        </p:spPr>
      </p:sp>
      <p:sp>
        <p:nvSpPr>
          <p:cNvPr id="1136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rPr>
              <a:t>A. Left, a fluorescent dye fills the cell, showing its dendrites. Next three panels: Three different levels of caged glutamate are released onto the cell, eventually producing a calcium action potential. The dye Fluo-3 is a calcium senstiive dye that fluoresces when it binds calcium. Thus the calcium influx from the action potential can be directly imaged. B. The calcium action potential fails to invade the entire cell and fails at a branch point, because the greater capacitance of membrane near the branch point can</a:t>
            </a:r>
            <a:r>
              <a:rPr lang="ja-JP" altLang="en-US">
                <a:latin typeface="Times New Roman" charset="0"/>
              </a:rPr>
              <a:t>’</a:t>
            </a:r>
            <a:r>
              <a:rPr lang="en-US" altLang="ja-JP">
                <a:latin typeface="Times New Roman" charset="0"/>
              </a:rPr>
              <a:t>t be depolarized by the currents in the smaller branch where the action potential originated.</a:t>
            </a:r>
            <a:endParaRPr lang="en-US">
              <a:latin typeface="Times New Roman" charset="0"/>
            </a:endParaRPr>
          </a:p>
        </p:txBody>
      </p:sp>
      <p:sp>
        <p:nvSpPr>
          <p:cNvPr id="1136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fld id="{68E41189-BAB1-B744-A3FF-A4B2F3650868}" type="slidenum">
              <a:rPr lang="en-US" sz="1200">
                <a:latin typeface="Times New Roman" charset="0"/>
              </a:rPr>
              <a:pPr eaLnBrk="1" hangingPunct="1"/>
              <a:t>28</a:t>
            </a:fld>
            <a:endParaRPr lang="en-US" sz="1200">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C0F21F3-802A-F94E-8ADB-A0CCE9B44741}"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2379621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0F21F3-802A-F94E-8ADB-A0CCE9B44741}"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771467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0F21F3-802A-F94E-8ADB-A0CCE9B44741}"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1307467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0F21F3-802A-F94E-8ADB-A0CCE9B44741}"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2859851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0F21F3-802A-F94E-8ADB-A0CCE9B44741}"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888494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C0F21F3-802A-F94E-8ADB-A0CCE9B44741}" type="datetimeFigureOut">
              <a:rPr lang="en-US" smtClean="0"/>
              <a:t>4/23/18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1985191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C0F21F3-802A-F94E-8ADB-A0CCE9B44741}" type="datetimeFigureOut">
              <a:rPr lang="en-US" smtClean="0"/>
              <a:t>4/23/18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3692294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C0F21F3-802A-F94E-8ADB-A0CCE9B44741}" type="datetimeFigureOut">
              <a:rPr lang="en-US" smtClean="0"/>
              <a:t>4/23/18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3339175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F21F3-802A-F94E-8ADB-A0CCE9B44741}" type="datetimeFigureOut">
              <a:rPr lang="en-US" smtClean="0"/>
              <a:t>4/23/18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2184656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0F21F3-802A-F94E-8ADB-A0CCE9B44741}" type="datetimeFigureOut">
              <a:rPr lang="en-US" smtClean="0"/>
              <a:t>4/23/18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683445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0F21F3-802A-F94E-8ADB-A0CCE9B44741}" type="datetimeFigureOut">
              <a:rPr lang="en-US" smtClean="0"/>
              <a:t>4/23/18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62384247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0F21F3-802A-F94E-8ADB-A0CCE9B44741}" type="datetimeFigureOut">
              <a:rPr lang="en-US" smtClean="0"/>
              <a:t>4/23/18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0C36E-7347-6948-B2EE-95F839CCFABC}" type="slidenum">
              <a:rPr lang="en-US" smtClean="0"/>
              <a:t>‹#›</a:t>
            </a:fld>
            <a:endParaRPr lang="en-US"/>
          </a:p>
        </p:txBody>
      </p:sp>
    </p:spTree>
    <p:extLst>
      <p:ext uri="{BB962C8B-B14F-4D97-AF65-F5344CB8AC3E}">
        <p14:creationId xmlns:p14="http://schemas.microsoft.com/office/powerpoint/2010/main" val="3802283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1" Type="http://schemas.openxmlformats.org/officeDocument/2006/relationships/oleObject" Target="../embeddings/oleObject8.bin"/><Relationship Id="rId12" Type="http://schemas.openxmlformats.org/officeDocument/2006/relationships/image" Target="../media/image15.emf"/><Relationship Id="rId13" Type="http://schemas.openxmlformats.org/officeDocument/2006/relationships/oleObject" Target="../embeddings/oleObject9.bin"/><Relationship Id="rId14" Type="http://schemas.openxmlformats.org/officeDocument/2006/relationships/image" Target="../media/image16.emf"/><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oleObject" Target="../embeddings/oleObject6.bin"/><Relationship Id="rId7" Type="http://schemas.openxmlformats.org/officeDocument/2006/relationships/image" Target="../media/image13.emf"/><Relationship Id="rId8" Type="http://schemas.openxmlformats.org/officeDocument/2006/relationships/image" Target="../media/image20.png"/><Relationship Id="rId9" Type="http://schemas.openxmlformats.org/officeDocument/2006/relationships/oleObject" Target="../embeddings/oleObject7.bin"/><Relationship Id="rId10" Type="http://schemas.openxmlformats.org/officeDocument/2006/relationships/image" Target="../media/image1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7.emf"/><Relationship Id="rId5" Type="http://schemas.openxmlformats.org/officeDocument/2006/relationships/oleObject" Target="../embeddings/oleObject2.bin"/><Relationship Id="rId6" Type="http://schemas.openxmlformats.org/officeDocument/2006/relationships/image" Target="../media/image8.emf"/><Relationship Id="rId7" Type="http://schemas.openxmlformats.org/officeDocument/2006/relationships/oleObject" Target="../embeddings/oleObject3.bin"/><Relationship Id="rId8" Type="http://schemas.openxmlformats.org/officeDocument/2006/relationships/image" Target="../media/image9.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0.emf"/><Relationship Id="rId5" Type="http://schemas.openxmlformats.org/officeDocument/2006/relationships/oleObject" Target="../embeddings/oleObject5.bin"/><Relationship Id="rId6" Type="http://schemas.openxmlformats.org/officeDocument/2006/relationships/image" Target="../media/image11.emf"/><Relationship Id="rId7" Type="http://schemas.openxmlformats.org/officeDocument/2006/relationships/image" Target="../media/image1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08375" y="304800"/>
            <a:ext cx="1895170" cy="461665"/>
          </a:xfrm>
          <a:prstGeom prst="rect">
            <a:avLst/>
          </a:prstGeom>
          <a:noFill/>
        </p:spPr>
        <p:txBody>
          <a:bodyPr wrap="none" rtlCol="0">
            <a:spAutoFit/>
          </a:bodyPr>
          <a:lstStyle/>
          <a:p>
            <a:r>
              <a:rPr lang="en-US" sz="2400" u="sng" dirty="0" smtClean="0">
                <a:latin typeface="Arial"/>
                <a:cs typeface="Arial"/>
              </a:rPr>
              <a:t>Why Model?</a:t>
            </a:r>
            <a:endParaRPr lang="en-US" sz="2400" u="sng" dirty="0">
              <a:latin typeface="Arial"/>
              <a:cs typeface="Arial"/>
            </a:endParaRPr>
          </a:p>
        </p:txBody>
      </p:sp>
      <p:grpSp>
        <p:nvGrpSpPr>
          <p:cNvPr id="2" name="Group 1"/>
          <p:cNvGrpSpPr/>
          <p:nvPr/>
        </p:nvGrpSpPr>
        <p:grpSpPr>
          <a:xfrm>
            <a:off x="439821" y="898525"/>
            <a:ext cx="8341947" cy="5338207"/>
            <a:chOff x="439821" y="898525"/>
            <a:chExt cx="8341947" cy="5338207"/>
          </a:xfrm>
        </p:grpSpPr>
        <p:sp>
          <p:nvSpPr>
            <p:cNvPr id="4" name="TextBox 3"/>
            <p:cNvSpPr txBox="1"/>
            <p:nvPr/>
          </p:nvSpPr>
          <p:spPr>
            <a:xfrm>
              <a:off x="3562350" y="898525"/>
              <a:ext cx="1763073" cy="369332"/>
            </a:xfrm>
            <a:prstGeom prst="rect">
              <a:avLst/>
            </a:prstGeom>
            <a:noFill/>
          </p:spPr>
          <p:txBody>
            <a:bodyPr wrap="none" rtlCol="0">
              <a:spAutoFit/>
            </a:bodyPr>
            <a:lstStyle/>
            <a:p>
              <a:r>
                <a:rPr lang="en-US" dirty="0" smtClean="0">
                  <a:latin typeface="Arial"/>
                  <a:cs typeface="Arial"/>
                </a:rPr>
                <a:t>Joshua Epstein</a:t>
              </a:r>
              <a:endParaRPr lang="en-US" dirty="0">
                <a:latin typeface="Arial"/>
                <a:cs typeface="Arial"/>
              </a:endParaRPr>
            </a:p>
          </p:txBody>
        </p:sp>
        <p:sp>
          <p:nvSpPr>
            <p:cNvPr id="6" name="TextBox 5"/>
            <p:cNvSpPr txBox="1"/>
            <p:nvPr/>
          </p:nvSpPr>
          <p:spPr>
            <a:xfrm>
              <a:off x="3862303" y="5867400"/>
              <a:ext cx="4144096" cy="369332"/>
            </a:xfrm>
            <a:prstGeom prst="rect">
              <a:avLst/>
            </a:prstGeom>
            <a:noFill/>
          </p:spPr>
          <p:txBody>
            <a:bodyPr wrap="none" rtlCol="0">
              <a:spAutoFit/>
            </a:bodyPr>
            <a:lstStyle/>
            <a:p>
              <a:r>
                <a:rPr lang="en-US" dirty="0" smtClean="0"/>
                <a:t>http://jasss.soc.surrey.ac.uk/11/4/12.html</a:t>
              </a:r>
              <a:endParaRPr lang="en-US" dirty="0"/>
            </a:p>
          </p:txBody>
        </p:sp>
        <p:sp>
          <p:nvSpPr>
            <p:cNvPr id="8" name="TextBox 7"/>
            <p:cNvSpPr txBox="1"/>
            <p:nvPr/>
          </p:nvSpPr>
          <p:spPr>
            <a:xfrm>
              <a:off x="439821" y="1981200"/>
              <a:ext cx="8341947" cy="3508653"/>
            </a:xfrm>
            <a:prstGeom prst="rect">
              <a:avLst/>
            </a:prstGeom>
            <a:noFill/>
          </p:spPr>
          <p:txBody>
            <a:bodyPr wrap="none" rtlCol="0">
              <a:spAutoFit/>
            </a:bodyPr>
            <a:lstStyle/>
            <a:p>
              <a:r>
                <a:rPr lang="en-US" sz="2200" b="1" u="sng" dirty="0" smtClean="0">
                  <a:latin typeface="Arial"/>
                  <a:cs typeface="Arial"/>
                </a:rPr>
                <a:t>Sixteen Reasons Other Than Prediction to Build Models</a:t>
              </a:r>
              <a:r>
                <a:rPr lang="en-US" sz="2400" b="1" u="sng" dirty="0" smtClean="0">
                  <a:latin typeface="Arial"/>
                  <a:cs typeface="Arial"/>
                </a:rPr>
                <a:t> </a:t>
              </a:r>
            </a:p>
            <a:p>
              <a:r>
                <a:rPr lang="en-US" dirty="0" smtClean="0">
                  <a:latin typeface="Arial"/>
                  <a:cs typeface="Arial"/>
                </a:rPr>
                <a:t>Explain (very distinct from predict) </a:t>
              </a:r>
            </a:p>
            <a:p>
              <a:r>
                <a:rPr lang="en-US" dirty="0" smtClean="0">
                  <a:latin typeface="Arial"/>
                  <a:cs typeface="Arial"/>
                </a:rPr>
                <a:t>Illuminate core dynamics </a:t>
              </a:r>
            </a:p>
            <a:p>
              <a:r>
                <a:rPr lang="en-US" dirty="0" smtClean="0">
                  <a:latin typeface="Arial"/>
                  <a:cs typeface="Arial"/>
                </a:rPr>
                <a:t>Suggest dynamical analogies </a:t>
              </a:r>
            </a:p>
            <a:p>
              <a:r>
                <a:rPr lang="en-US" dirty="0" smtClean="0">
                  <a:latin typeface="Arial"/>
                  <a:cs typeface="Arial"/>
                </a:rPr>
                <a:t>Discover new questions </a:t>
              </a:r>
            </a:p>
            <a:p>
              <a:r>
                <a:rPr lang="en-US" dirty="0" smtClean="0">
                  <a:latin typeface="Arial"/>
                  <a:cs typeface="Arial"/>
                </a:rPr>
                <a:t>Bound (bracket) outcomes to plausible ranges </a:t>
              </a:r>
            </a:p>
            <a:p>
              <a:r>
                <a:rPr lang="en-US" dirty="0" smtClean="0">
                  <a:latin typeface="Arial"/>
                  <a:cs typeface="Arial"/>
                </a:rPr>
                <a:t>Illuminate core uncertainties</a:t>
              </a:r>
            </a:p>
            <a:p>
              <a:r>
                <a:rPr lang="en-US" dirty="0" smtClean="0">
                  <a:latin typeface="Arial"/>
                  <a:cs typeface="Arial"/>
                </a:rPr>
                <a:t>Demonstrate tradeoffs / suggest efficiencies </a:t>
              </a:r>
            </a:p>
            <a:p>
              <a:r>
                <a:rPr lang="en-US" dirty="0" smtClean="0">
                  <a:latin typeface="Arial"/>
                  <a:cs typeface="Arial"/>
                </a:rPr>
                <a:t>Challenge the robustness of prevailing theory through perturbations </a:t>
              </a:r>
            </a:p>
            <a:p>
              <a:r>
                <a:rPr lang="en-US" dirty="0" smtClean="0">
                  <a:latin typeface="Arial"/>
                  <a:cs typeface="Arial"/>
                </a:rPr>
                <a:t>Expose prevailing wisdom as incompatible with available data </a:t>
              </a:r>
            </a:p>
            <a:p>
              <a:r>
                <a:rPr lang="en-US" dirty="0" smtClean="0">
                  <a:latin typeface="Arial"/>
                  <a:cs typeface="Arial"/>
                </a:rPr>
                <a:t>Reveal the apparently simple (complex) to be complex (simple) </a:t>
              </a:r>
            </a:p>
            <a:p>
              <a:endParaRPr lang="en-US" dirty="0">
                <a:latin typeface="Arial"/>
                <a:cs typeface="Arial"/>
              </a:endParaRPr>
            </a:p>
          </p:txBody>
        </p:sp>
      </p:grpSp>
    </p:spTree>
    <p:extLst>
      <p:ext uri="{BB962C8B-B14F-4D97-AF65-F5344CB8AC3E}">
        <p14:creationId xmlns:p14="http://schemas.microsoft.com/office/powerpoint/2010/main" val="20208046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45230" y="196334"/>
            <a:ext cx="3253540" cy="492443"/>
          </a:xfrm>
          <a:prstGeom prst="rect">
            <a:avLst/>
          </a:prstGeom>
          <a:noFill/>
        </p:spPr>
        <p:txBody>
          <a:bodyPr wrap="none" rtlCol="0">
            <a:spAutoFit/>
          </a:bodyPr>
          <a:lstStyle/>
          <a:p>
            <a:r>
              <a:rPr lang="en-US" sz="2600" dirty="0" smtClean="0"/>
              <a:t>Hodgkin Huxley Model</a:t>
            </a:r>
            <a:endParaRPr lang="en-US" sz="2600" dirty="0"/>
          </a:p>
        </p:txBody>
      </p:sp>
      <p:grpSp>
        <p:nvGrpSpPr>
          <p:cNvPr id="24" name="Group 23"/>
          <p:cNvGrpSpPr/>
          <p:nvPr/>
        </p:nvGrpSpPr>
        <p:grpSpPr>
          <a:xfrm>
            <a:off x="329245" y="1964194"/>
            <a:ext cx="5258752" cy="1686629"/>
            <a:chOff x="329245" y="1964194"/>
            <a:chExt cx="5258752" cy="1686629"/>
          </a:xfrm>
        </p:grpSpPr>
        <p:pic>
          <p:nvPicPr>
            <p:cNvPr id="7" name="Picture 6" descr="Screen Shot 2016-05-09 at 10.03.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666" y="2293940"/>
              <a:ext cx="4868331" cy="1356883"/>
            </a:xfrm>
            <a:prstGeom prst="rect">
              <a:avLst/>
            </a:prstGeom>
          </p:spPr>
        </p:pic>
        <p:sp>
          <p:nvSpPr>
            <p:cNvPr id="8" name="TextBox 7"/>
            <p:cNvSpPr txBox="1"/>
            <p:nvPr/>
          </p:nvSpPr>
          <p:spPr>
            <a:xfrm>
              <a:off x="329245" y="1964194"/>
              <a:ext cx="3399526" cy="369332"/>
            </a:xfrm>
            <a:prstGeom prst="rect">
              <a:avLst/>
            </a:prstGeom>
            <a:noFill/>
          </p:spPr>
          <p:txBody>
            <a:bodyPr wrap="none" rtlCol="0">
              <a:spAutoFit/>
            </a:bodyPr>
            <a:lstStyle/>
            <a:p>
              <a:r>
                <a:rPr lang="en-US" dirty="0" smtClean="0"/>
                <a:t>Conductance state variables:</a:t>
              </a:r>
              <a:endParaRPr lang="en-US" dirty="0"/>
            </a:p>
          </p:txBody>
        </p:sp>
      </p:grpSp>
      <p:grpSp>
        <p:nvGrpSpPr>
          <p:cNvPr id="25" name="Group 24"/>
          <p:cNvGrpSpPr/>
          <p:nvPr/>
        </p:nvGrpSpPr>
        <p:grpSpPr>
          <a:xfrm>
            <a:off x="423333" y="3562491"/>
            <a:ext cx="7838723" cy="1746061"/>
            <a:chOff x="423333" y="3562491"/>
            <a:chExt cx="7838723" cy="1746061"/>
          </a:xfrm>
        </p:grpSpPr>
        <p:pic>
          <p:nvPicPr>
            <p:cNvPr id="9" name="Picture 8" descr="Screen Shot 2016-05-09 at 10.03.3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7470" y="3907556"/>
              <a:ext cx="3340837" cy="1400996"/>
            </a:xfrm>
            <a:prstGeom prst="rect">
              <a:avLst/>
            </a:prstGeom>
          </p:spPr>
        </p:pic>
        <p:pic>
          <p:nvPicPr>
            <p:cNvPr id="10" name="Picture 9" descr="Screen Shot 2016-05-09 at 10.03.4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3501" y="4020444"/>
              <a:ext cx="3118555" cy="1173511"/>
            </a:xfrm>
            <a:prstGeom prst="rect">
              <a:avLst/>
            </a:prstGeom>
          </p:spPr>
        </p:pic>
        <p:sp>
          <p:nvSpPr>
            <p:cNvPr id="12" name="TextBox 11"/>
            <p:cNvSpPr txBox="1"/>
            <p:nvPr/>
          </p:nvSpPr>
          <p:spPr>
            <a:xfrm>
              <a:off x="423333" y="3562491"/>
              <a:ext cx="2079115" cy="369332"/>
            </a:xfrm>
            <a:prstGeom prst="rect">
              <a:avLst/>
            </a:prstGeom>
            <a:noFill/>
          </p:spPr>
          <p:txBody>
            <a:bodyPr wrap="none" rtlCol="0">
              <a:spAutoFit/>
            </a:bodyPr>
            <a:lstStyle/>
            <a:p>
              <a:r>
                <a:rPr lang="en-US" dirty="0" smtClean="0"/>
                <a:t>Rate “constants”:</a:t>
              </a:r>
              <a:endParaRPr lang="en-US" dirty="0"/>
            </a:p>
          </p:txBody>
        </p:sp>
      </p:grpSp>
      <p:grpSp>
        <p:nvGrpSpPr>
          <p:cNvPr id="23" name="Group 22"/>
          <p:cNvGrpSpPr/>
          <p:nvPr/>
        </p:nvGrpSpPr>
        <p:grpSpPr>
          <a:xfrm>
            <a:off x="395111" y="773668"/>
            <a:ext cx="6653389" cy="1095349"/>
            <a:chOff x="395111" y="773668"/>
            <a:chExt cx="6653389" cy="1095349"/>
          </a:xfrm>
        </p:grpSpPr>
        <p:sp>
          <p:nvSpPr>
            <p:cNvPr id="4" name="TextBox 3"/>
            <p:cNvSpPr txBox="1"/>
            <p:nvPr/>
          </p:nvSpPr>
          <p:spPr>
            <a:xfrm>
              <a:off x="395111" y="773668"/>
              <a:ext cx="5149817" cy="369332"/>
            </a:xfrm>
            <a:prstGeom prst="rect">
              <a:avLst/>
            </a:prstGeom>
            <a:noFill/>
          </p:spPr>
          <p:txBody>
            <a:bodyPr wrap="none" rtlCol="0">
              <a:spAutoFit/>
            </a:bodyPr>
            <a:lstStyle/>
            <a:p>
              <a:r>
                <a:rPr lang="en-US" dirty="0" smtClean="0"/>
                <a:t>Voltage state variable (membrane equation):</a:t>
              </a:r>
              <a:endParaRPr lang="en-US" dirty="0"/>
            </a:p>
          </p:txBody>
        </p:sp>
        <p:graphicFrame>
          <p:nvGraphicFramePr>
            <p:cNvPr id="16" name="Object 15"/>
            <p:cNvGraphicFramePr>
              <a:graphicFrameLocks noChangeAspect="1"/>
            </p:cNvGraphicFramePr>
            <p:nvPr>
              <p:extLst>
                <p:ext uri="{D42A27DB-BD31-4B8C-83A1-F6EECF244321}">
                  <p14:modId xmlns:p14="http://schemas.microsoft.com/office/powerpoint/2010/main" val="2075595544"/>
                </p:ext>
              </p:extLst>
            </p:nvPr>
          </p:nvGraphicFramePr>
          <p:xfrm>
            <a:off x="1282628" y="1246222"/>
            <a:ext cx="5765872" cy="622795"/>
          </p:xfrm>
          <a:graphic>
            <a:graphicData uri="http://schemas.openxmlformats.org/presentationml/2006/ole">
              <mc:AlternateContent xmlns:mc="http://schemas.openxmlformats.org/markup-compatibility/2006">
                <mc:Choice xmlns:v="urn:schemas-microsoft-com:vml" Requires="v">
                  <p:oleObj spid="_x0000_s17666" name="Equation" r:id="rId6" imgW="3644900" imgH="393700" progId="Equation.DSMT4">
                    <p:embed/>
                  </p:oleObj>
                </mc:Choice>
                <mc:Fallback>
                  <p:oleObj name="Equation" r:id="rId6" imgW="3644900" imgH="393700" progId="Equation.DSMT4">
                    <p:embed/>
                    <p:pic>
                      <p:nvPicPr>
                        <p:cNvPr id="0" name=""/>
                        <p:cNvPicPr/>
                        <p:nvPr/>
                      </p:nvPicPr>
                      <p:blipFill>
                        <a:blip r:embed="rId7"/>
                        <a:stretch>
                          <a:fillRect/>
                        </a:stretch>
                      </p:blipFill>
                      <p:spPr>
                        <a:xfrm>
                          <a:off x="1282628" y="1246222"/>
                          <a:ext cx="5765872" cy="622795"/>
                        </a:xfrm>
                        <a:prstGeom prst="rect">
                          <a:avLst/>
                        </a:prstGeom>
                      </p:spPr>
                    </p:pic>
                  </p:oleObj>
                </mc:Fallback>
              </mc:AlternateContent>
            </a:graphicData>
          </a:graphic>
        </p:graphicFrame>
      </p:grpSp>
      <p:grpSp>
        <p:nvGrpSpPr>
          <p:cNvPr id="26" name="Group 25"/>
          <p:cNvGrpSpPr/>
          <p:nvPr/>
        </p:nvGrpSpPr>
        <p:grpSpPr>
          <a:xfrm>
            <a:off x="-16317" y="5428497"/>
            <a:ext cx="8812652" cy="1244483"/>
            <a:chOff x="-16317" y="5428497"/>
            <a:chExt cx="8812652" cy="1244483"/>
          </a:xfrm>
        </p:grpSpPr>
        <p:pic>
          <p:nvPicPr>
            <p:cNvPr id="11" name="Picture 10" descr="Screen Shot 2016-05-09 at 10.03.48 AM.png"/>
            <p:cNvPicPr>
              <a:picLocks noChangeAspect="1"/>
            </p:cNvPicPr>
            <p:nvPr/>
          </p:nvPicPr>
          <p:blipFill rotWithShape="1">
            <a:blip r:embed="rId8">
              <a:extLst>
                <a:ext uri="{28A0092B-C50C-407E-A947-70E740481C1C}">
                  <a14:useLocalDpi xmlns:a14="http://schemas.microsoft.com/office/drawing/2010/main" val="0"/>
                </a:ext>
              </a:extLst>
            </a:blip>
            <a:srcRect b="75219"/>
            <a:stretch/>
          </p:blipFill>
          <p:spPr>
            <a:xfrm>
              <a:off x="-16317" y="5960938"/>
              <a:ext cx="3745088" cy="324118"/>
            </a:xfrm>
            <a:prstGeom prst="rect">
              <a:avLst/>
            </a:prstGeom>
          </p:spPr>
        </p:pic>
        <p:pic>
          <p:nvPicPr>
            <p:cNvPr id="14" name="Picture 13" descr="Screen Shot 2016-05-09 at 10.03.48 AM.png"/>
            <p:cNvPicPr>
              <a:picLocks noChangeAspect="1"/>
            </p:cNvPicPr>
            <p:nvPr/>
          </p:nvPicPr>
          <p:blipFill rotWithShape="1">
            <a:blip r:embed="rId8">
              <a:extLst>
                <a:ext uri="{28A0092B-C50C-407E-A947-70E740481C1C}">
                  <a14:useLocalDpi xmlns:a14="http://schemas.microsoft.com/office/drawing/2010/main" val="0"/>
                </a:ext>
              </a:extLst>
            </a:blip>
            <a:srcRect l="-902" t="22970" r="902" b="3670"/>
            <a:stretch/>
          </p:blipFill>
          <p:spPr>
            <a:xfrm>
              <a:off x="2565946" y="5713495"/>
              <a:ext cx="3745088" cy="959485"/>
            </a:xfrm>
            <a:prstGeom prst="rect">
              <a:avLst/>
            </a:prstGeom>
          </p:spPr>
        </p:pic>
        <p:sp>
          <p:nvSpPr>
            <p:cNvPr id="15" name="TextBox 14"/>
            <p:cNvSpPr txBox="1"/>
            <p:nvPr/>
          </p:nvSpPr>
          <p:spPr>
            <a:xfrm>
              <a:off x="423333" y="5428497"/>
              <a:ext cx="1381207" cy="369332"/>
            </a:xfrm>
            <a:prstGeom prst="rect">
              <a:avLst/>
            </a:prstGeom>
            <a:noFill/>
          </p:spPr>
          <p:txBody>
            <a:bodyPr wrap="none" rtlCol="0">
              <a:spAutoFit/>
            </a:bodyPr>
            <a:lstStyle/>
            <a:p>
              <a:r>
                <a:rPr lang="en-US" dirty="0" smtClean="0"/>
                <a:t>Constants:</a:t>
              </a:r>
              <a:endParaRPr lang="en-US" dirty="0"/>
            </a:p>
          </p:txBody>
        </p:sp>
        <p:sp>
          <p:nvSpPr>
            <p:cNvPr id="18" name="Rectangle 17"/>
            <p:cNvSpPr/>
            <p:nvPr/>
          </p:nvSpPr>
          <p:spPr>
            <a:xfrm>
              <a:off x="4572000" y="5797829"/>
              <a:ext cx="386307" cy="87515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19" name="Object 18"/>
            <p:cNvGraphicFramePr>
              <a:graphicFrameLocks noChangeAspect="1"/>
            </p:cNvGraphicFramePr>
            <p:nvPr>
              <p:extLst>
                <p:ext uri="{D42A27DB-BD31-4B8C-83A1-F6EECF244321}">
                  <p14:modId xmlns:p14="http://schemas.microsoft.com/office/powerpoint/2010/main" val="1768680072"/>
                </p:ext>
              </p:extLst>
            </p:nvPr>
          </p:nvGraphicFramePr>
          <p:xfrm>
            <a:off x="4624006" y="5763400"/>
            <a:ext cx="334301" cy="281517"/>
          </p:xfrm>
          <a:graphic>
            <a:graphicData uri="http://schemas.openxmlformats.org/presentationml/2006/ole">
              <mc:AlternateContent xmlns:mc="http://schemas.openxmlformats.org/markup-compatibility/2006">
                <mc:Choice xmlns:v="urn:schemas-microsoft-com:vml" Requires="v">
                  <p:oleObj spid="_x0000_s17667" name="Equation" r:id="rId9" imgW="241300" imgH="203200" progId="Equation.DSMT4">
                    <p:embed/>
                  </p:oleObj>
                </mc:Choice>
                <mc:Fallback>
                  <p:oleObj name="Equation" r:id="rId9" imgW="241300" imgH="203200" progId="Equation.DSMT4">
                    <p:embed/>
                    <p:pic>
                      <p:nvPicPr>
                        <p:cNvPr id="0" name=""/>
                        <p:cNvPicPr/>
                        <p:nvPr/>
                      </p:nvPicPr>
                      <p:blipFill>
                        <a:blip r:embed="rId10"/>
                        <a:stretch>
                          <a:fillRect/>
                        </a:stretch>
                      </p:blipFill>
                      <p:spPr>
                        <a:xfrm>
                          <a:off x="4624006" y="5763400"/>
                          <a:ext cx="334301" cy="281517"/>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7257657"/>
                </p:ext>
              </p:extLst>
            </p:nvPr>
          </p:nvGraphicFramePr>
          <p:xfrm>
            <a:off x="4602840" y="6044917"/>
            <a:ext cx="379666" cy="276121"/>
          </p:xfrm>
          <a:graphic>
            <a:graphicData uri="http://schemas.openxmlformats.org/presentationml/2006/ole">
              <mc:AlternateContent xmlns:mc="http://schemas.openxmlformats.org/markup-compatibility/2006">
                <mc:Choice xmlns:v="urn:schemas-microsoft-com:vml" Requires="v">
                  <p:oleObj spid="_x0000_s17668" name="Equation" r:id="rId11" imgW="279400" imgH="203200" progId="Equation.DSMT4">
                    <p:embed/>
                  </p:oleObj>
                </mc:Choice>
                <mc:Fallback>
                  <p:oleObj name="Equation" r:id="rId11" imgW="279400" imgH="203200" progId="Equation.DSMT4">
                    <p:embed/>
                    <p:pic>
                      <p:nvPicPr>
                        <p:cNvPr id="0" name=""/>
                        <p:cNvPicPr/>
                        <p:nvPr/>
                      </p:nvPicPr>
                      <p:blipFill>
                        <a:blip r:embed="rId12"/>
                        <a:stretch>
                          <a:fillRect/>
                        </a:stretch>
                      </p:blipFill>
                      <p:spPr>
                        <a:xfrm>
                          <a:off x="4602840" y="6044917"/>
                          <a:ext cx="379666" cy="276121"/>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579901378"/>
                </p:ext>
              </p:extLst>
            </p:nvPr>
          </p:nvGraphicFramePr>
          <p:xfrm>
            <a:off x="4624007" y="6346438"/>
            <a:ext cx="271606" cy="271606"/>
          </p:xfrm>
          <a:graphic>
            <a:graphicData uri="http://schemas.openxmlformats.org/presentationml/2006/ole">
              <mc:AlternateContent xmlns:mc="http://schemas.openxmlformats.org/markup-compatibility/2006">
                <mc:Choice xmlns:v="urn:schemas-microsoft-com:vml" Requires="v">
                  <p:oleObj spid="_x0000_s17669" name="Equation" r:id="rId13" imgW="203200" imgH="203200" progId="Equation.DSMT4">
                    <p:embed/>
                  </p:oleObj>
                </mc:Choice>
                <mc:Fallback>
                  <p:oleObj name="Equation" r:id="rId13" imgW="203200" imgH="203200" progId="Equation.DSMT4">
                    <p:embed/>
                    <p:pic>
                      <p:nvPicPr>
                        <p:cNvPr id="0" name=""/>
                        <p:cNvPicPr/>
                        <p:nvPr/>
                      </p:nvPicPr>
                      <p:blipFill>
                        <a:blip r:embed="rId14"/>
                        <a:stretch>
                          <a:fillRect/>
                        </a:stretch>
                      </p:blipFill>
                      <p:spPr>
                        <a:xfrm>
                          <a:off x="4624007" y="6346438"/>
                          <a:ext cx="271606" cy="271606"/>
                        </a:xfrm>
                        <a:prstGeom prst="rect">
                          <a:avLst/>
                        </a:prstGeom>
                      </p:spPr>
                    </p:pic>
                  </p:oleObj>
                </mc:Fallback>
              </mc:AlternateContent>
            </a:graphicData>
          </a:graphic>
        </p:graphicFrame>
        <p:sp>
          <p:nvSpPr>
            <p:cNvPr id="22" name="TextBox 21"/>
            <p:cNvSpPr txBox="1"/>
            <p:nvPr/>
          </p:nvSpPr>
          <p:spPr>
            <a:xfrm>
              <a:off x="6321617" y="5915724"/>
              <a:ext cx="2474718" cy="738664"/>
            </a:xfrm>
            <a:prstGeom prst="rect">
              <a:avLst/>
            </a:prstGeom>
            <a:noFill/>
          </p:spPr>
          <p:txBody>
            <a:bodyPr wrap="none" rtlCol="0">
              <a:spAutoFit/>
            </a:bodyPr>
            <a:lstStyle/>
            <a:p>
              <a:r>
                <a:rPr lang="en-US" sz="1400" dirty="0" smtClean="0"/>
                <a:t>Note: these are given in </a:t>
              </a:r>
            </a:p>
            <a:p>
              <a:r>
                <a:rPr lang="en-US" sz="1400" dirty="0" smtClean="0"/>
                <a:t>the original form,</a:t>
              </a:r>
            </a:p>
            <a:p>
              <a:r>
                <a:rPr lang="en-US" sz="1400" dirty="0"/>
                <a:t>r</a:t>
              </a:r>
              <a:r>
                <a:rPr lang="en-US" sz="1400" dirty="0" smtClean="0"/>
                <a:t>elative to </a:t>
              </a:r>
              <a:r>
                <a:rPr lang="en-US" sz="1400" dirty="0" err="1" smtClean="0"/>
                <a:t>V</a:t>
              </a:r>
              <a:r>
                <a:rPr lang="en-US" sz="1400" baseline="-25000" dirty="0" err="1" smtClean="0"/>
                <a:t>rest</a:t>
              </a:r>
              <a:r>
                <a:rPr lang="en-US" sz="1400" baseline="-25000" dirty="0" smtClean="0"/>
                <a:t> </a:t>
              </a:r>
              <a:r>
                <a:rPr lang="en-US" sz="1400" dirty="0" smtClean="0"/>
                <a:t>=~ -66 mV</a:t>
              </a:r>
              <a:endParaRPr lang="en-US" sz="1400" dirty="0"/>
            </a:p>
          </p:txBody>
        </p:sp>
      </p:grpSp>
    </p:spTree>
    <p:extLst>
      <p:ext uri="{BB962C8B-B14F-4D97-AF65-F5344CB8AC3E}">
        <p14:creationId xmlns:p14="http://schemas.microsoft.com/office/powerpoint/2010/main" val="1315208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62200" y="1123950"/>
            <a:ext cx="4406900" cy="4787900"/>
          </a:xfrm>
          <a:prstGeom prst="rect">
            <a:avLst/>
          </a:prstGeom>
        </p:spPr>
      </p:pic>
      <p:sp>
        <p:nvSpPr>
          <p:cNvPr id="5" name="TextBox 4"/>
          <p:cNvSpPr txBox="1"/>
          <p:nvPr/>
        </p:nvSpPr>
        <p:spPr>
          <a:xfrm>
            <a:off x="5641975" y="2375416"/>
            <a:ext cx="701334" cy="369332"/>
          </a:xfrm>
          <a:prstGeom prst="rect">
            <a:avLst/>
          </a:prstGeom>
          <a:noFill/>
        </p:spPr>
        <p:txBody>
          <a:bodyPr wrap="none" rtlCol="0">
            <a:spAutoFit/>
          </a:bodyPr>
          <a:lstStyle/>
          <a:p>
            <a:r>
              <a:rPr lang="en-US" dirty="0" smtClean="0">
                <a:solidFill>
                  <a:srgbClr val="FF0000"/>
                </a:solidFill>
              </a:rPr>
              <a:t>alpha</a:t>
            </a:r>
            <a:endParaRPr lang="en-US" dirty="0">
              <a:solidFill>
                <a:srgbClr val="FF0000"/>
              </a:solidFill>
            </a:endParaRPr>
          </a:p>
        </p:txBody>
      </p:sp>
      <p:sp>
        <p:nvSpPr>
          <p:cNvPr id="6" name="TextBox 5"/>
          <p:cNvSpPr txBox="1"/>
          <p:nvPr/>
        </p:nvSpPr>
        <p:spPr>
          <a:xfrm>
            <a:off x="3825875" y="2209800"/>
            <a:ext cx="608685" cy="369332"/>
          </a:xfrm>
          <a:prstGeom prst="rect">
            <a:avLst/>
          </a:prstGeom>
          <a:noFill/>
        </p:spPr>
        <p:txBody>
          <a:bodyPr wrap="none" rtlCol="0">
            <a:spAutoFit/>
          </a:bodyPr>
          <a:lstStyle/>
          <a:p>
            <a:r>
              <a:rPr lang="en-US" dirty="0" smtClean="0">
                <a:solidFill>
                  <a:srgbClr val="0000FF"/>
                </a:solidFill>
              </a:rPr>
              <a:t>beta</a:t>
            </a:r>
            <a:endParaRPr lang="en-US" dirty="0">
              <a:solidFill>
                <a:srgbClr val="0000FF"/>
              </a:solidFill>
            </a:endParaRPr>
          </a:p>
        </p:txBody>
      </p:sp>
      <p:sp>
        <p:nvSpPr>
          <p:cNvPr id="7" name="TextBox 6"/>
          <p:cNvSpPr txBox="1"/>
          <p:nvPr/>
        </p:nvSpPr>
        <p:spPr>
          <a:xfrm>
            <a:off x="5641975" y="4064000"/>
            <a:ext cx="2045752" cy="369332"/>
          </a:xfrm>
          <a:prstGeom prst="rect">
            <a:avLst/>
          </a:prstGeom>
          <a:noFill/>
        </p:spPr>
        <p:txBody>
          <a:bodyPr wrap="none" rtlCol="0">
            <a:spAutoFit/>
          </a:bodyPr>
          <a:lstStyle/>
          <a:p>
            <a:r>
              <a:rPr lang="en-US" dirty="0" smtClean="0"/>
              <a:t>Tau=1/(</a:t>
            </a:r>
            <a:r>
              <a:rPr lang="en-US" dirty="0" err="1" smtClean="0"/>
              <a:t>alpha+beta</a:t>
            </a:r>
            <a:r>
              <a:rPr lang="en-US" dirty="0" smtClean="0"/>
              <a:t>)</a:t>
            </a:r>
            <a:endParaRPr lang="en-US" dirty="0"/>
          </a:p>
        </p:txBody>
      </p:sp>
      <p:sp>
        <p:nvSpPr>
          <p:cNvPr id="8" name="TextBox 7"/>
          <p:cNvSpPr txBox="1"/>
          <p:nvPr/>
        </p:nvSpPr>
        <p:spPr>
          <a:xfrm>
            <a:off x="2603500" y="233918"/>
            <a:ext cx="4510520" cy="369332"/>
          </a:xfrm>
          <a:prstGeom prst="rect">
            <a:avLst/>
          </a:prstGeom>
          <a:noFill/>
        </p:spPr>
        <p:txBody>
          <a:bodyPr wrap="none" rtlCol="0">
            <a:spAutoFit/>
          </a:bodyPr>
          <a:lstStyle/>
          <a:p>
            <a:r>
              <a:rPr lang="en-US" dirty="0" smtClean="0"/>
              <a:t>Tau is slow when both rate constants are slow</a:t>
            </a:r>
            <a:endParaRPr lang="en-US" dirty="0"/>
          </a:p>
        </p:txBody>
      </p:sp>
    </p:spTree>
    <p:extLst>
      <p:ext uri="{BB962C8B-B14F-4D97-AF65-F5344CB8AC3E}">
        <p14:creationId xmlns:p14="http://schemas.microsoft.com/office/powerpoint/2010/main" val="26166475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69" name="Picture 2" descr="Screen Shot 2015-10-07 at 10.57.31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
            <a:ext cx="9144000" cy="614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142216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95400"/>
            <a:ext cx="5072063"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Text Box 3"/>
          <p:cNvSpPr txBox="1">
            <a:spLocks noChangeArrowheads="1"/>
          </p:cNvSpPr>
          <p:nvPr/>
        </p:nvSpPr>
        <p:spPr bwMode="auto">
          <a:xfrm>
            <a:off x="1076325" y="223838"/>
            <a:ext cx="7118350"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cs typeface="ＭＳ Ｐゴシック" charset="0"/>
              </a:defRPr>
            </a:lvl2pPr>
            <a:lvl3pPr marL="1143000" indent="-228600">
              <a:defRPr sz="2400">
                <a:solidFill>
                  <a:schemeClr val="tx1"/>
                </a:solidFill>
                <a:latin typeface="Times" charset="0"/>
                <a:ea typeface="ＭＳ Ｐゴシック" charset="0"/>
                <a:cs typeface="ＭＳ Ｐゴシック" charset="0"/>
              </a:defRPr>
            </a:lvl3pPr>
            <a:lvl4pPr marL="1600200" indent="-228600">
              <a:defRPr sz="2400">
                <a:solidFill>
                  <a:schemeClr val="tx1"/>
                </a:solidFill>
                <a:latin typeface="Times" charset="0"/>
                <a:ea typeface="ＭＳ Ｐゴシック" charset="0"/>
                <a:cs typeface="ＭＳ Ｐゴシック" charset="0"/>
              </a:defRPr>
            </a:lvl4pPr>
            <a:lvl5pPr marL="2057400" indent="-228600">
              <a:defRPr sz="2400">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pPr algn="ctr"/>
            <a:r>
              <a:rPr lang="en-US" sz="2600">
                <a:latin typeface="Arial" charset="0"/>
              </a:rPr>
              <a:t>The dynamic clamp</a:t>
            </a:r>
            <a:endParaRPr lang="en-US">
              <a:latin typeface="Arial" charset="0"/>
            </a:endParaRPr>
          </a:p>
          <a:p>
            <a:pPr algn="ctr"/>
            <a:r>
              <a:rPr lang="en-US" sz="2200">
                <a:latin typeface="Arial" charset="0"/>
              </a:rPr>
              <a:t>Artificially adding or subtracting membrane mechanisms</a:t>
            </a:r>
          </a:p>
          <a:p>
            <a:pPr algn="ctr"/>
            <a:endParaRPr lang="en-US">
              <a:latin typeface="Arial" charset="0"/>
            </a:endParaRPr>
          </a:p>
        </p:txBody>
      </p:sp>
    </p:spTree>
    <p:extLst>
      <p:ext uri="{BB962C8B-B14F-4D97-AF65-F5344CB8AC3E}">
        <p14:creationId xmlns:p14="http://schemas.microsoft.com/office/powerpoint/2010/main" val="107850475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2"/>
          <p:cNvPicPr>
            <a:picLocks noChangeAspect="1"/>
          </p:cNvPicPr>
          <p:nvPr/>
        </p:nvPicPr>
        <p:blipFill>
          <a:blip r:embed="rId2">
            <a:extLst>
              <a:ext uri="{28A0092B-C50C-407E-A947-70E740481C1C}">
                <a14:useLocalDpi xmlns:a14="http://schemas.microsoft.com/office/drawing/2010/main" val="0"/>
              </a:ext>
            </a:extLst>
          </a:blip>
          <a:srcRect r="66815" b="46712"/>
          <a:stretch>
            <a:fillRect/>
          </a:stretch>
        </p:blipFill>
        <p:spPr bwMode="auto">
          <a:xfrm>
            <a:off x="1752600" y="2205038"/>
            <a:ext cx="2262188"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4" name="Picture 3"/>
          <p:cNvPicPr>
            <a:picLocks noChangeAspect="1"/>
          </p:cNvPicPr>
          <p:nvPr/>
        </p:nvPicPr>
        <p:blipFill>
          <a:blip r:embed="rId2">
            <a:extLst>
              <a:ext uri="{28A0092B-C50C-407E-A947-70E740481C1C}">
                <a14:useLocalDpi xmlns:a14="http://schemas.microsoft.com/office/drawing/2010/main" val="0"/>
              </a:ext>
            </a:extLst>
          </a:blip>
          <a:srcRect l="67699" b="46712"/>
          <a:stretch>
            <a:fillRect/>
          </a:stretch>
        </p:blipFill>
        <p:spPr bwMode="auto">
          <a:xfrm>
            <a:off x="4876800" y="2128838"/>
            <a:ext cx="2201863"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TextBox 5"/>
          <p:cNvSpPr txBox="1">
            <a:spLocks noChangeArrowheads="1"/>
          </p:cNvSpPr>
          <p:nvPr/>
        </p:nvSpPr>
        <p:spPr bwMode="auto">
          <a:xfrm>
            <a:off x="1295400" y="5943600"/>
            <a:ext cx="647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2000"/>
              <a:t>Chance, Abbott &amp; Reyes. (2002) Gain modulation from background synaptic input. </a:t>
            </a:r>
          </a:p>
        </p:txBody>
      </p:sp>
      <p:sp>
        <p:nvSpPr>
          <p:cNvPr id="54276" name="TextBox 6"/>
          <p:cNvSpPr txBox="1">
            <a:spLocks noChangeArrowheads="1"/>
          </p:cNvSpPr>
          <p:nvPr/>
        </p:nvSpPr>
        <p:spPr bwMode="auto">
          <a:xfrm>
            <a:off x="838200" y="457200"/>
            <a:ext cx="7097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a:t>Balanced excitation and inhibition can change gain</a:t>
            </a:r>
          </a:p>
        </p:txBody>
      </p:sp>
      <p:sp>
        <p:nvSpPr>
          <p:cNvPr id="54277" name="TextBox 7"/>
          <p:cNvSpPr txBox="1">
            <a:spLocks noChangeArrowheads="1"/>
          </p:cNvSpPr>
          <p:nvPr/>
        </p:nvSpPr>
        <p:spPr bwMode="auto">
          <a:xfrm>
            <a:off x="1795463" y="1671638"/>
            <a:ext cx="2700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1800"/>
              <a:t>Shunting inhibition alone</a:t>
            </a:r>
          </a:p>
        </p:txBody>
      </p:sp>
      <p:sp>
        <p:nvSpPr>
          <p:cNvPr id="54278" name="TextBox 8"/>
          <p:cNvSpPr txBox="1">
            <a:spLocks noChangeArrowheads="1"/>
          </p:cNvSpPr>
          <p:nvPr/>
        </p:nvSpPr>
        <p:spPr bwMode="auto">
          <a:xfrm>
            <a:off x="4691063" y="1592263"/>
            <a:ext cx="32670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algn="ctr" eaLnBrk="1" hangingPunct="1"/>
            <a:r>
              <a:rPr lang="en-US" sz="1800"/>
              <a:t>Balanced excitation and inhibition</a:t>
            </a:r>
          </a:p>
        </p:txBody>
      </p:sp>
      <p:sp>
        <p:nvSpPr>
          <p:cNvPr id="54279" name="TextBox 10"/>
          <p:cNvSpPr txBox="1">
            <a:spLocks noChangeArrowheads="1"/>
          </p:cNvSpPr>
          <p:nvPr/>
        </p:nvSpPr>
        <p:spPr bwMode="auto">
          <a:xfrm>
            <a:off x="2862263" y="1236663"/>
            <a:ext cx="3748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2000"/>
              <a:t>Rat somatosensory cortex slice</a:t>
            </a:r>
          </a:p>
        </p:txBody>
      </p:sp>
    </p:spTree>
    <p:extLst>
      <p:ext uri="{BB962C8B-B14F-4D97-AF65-F5344CB8AC3E}">
        <p14:creationId xmlns:p14="http://schemas.microsoft.com/office/powerpoint/2010/main" val="424072758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1281" y="2189738"/>
            <a:ext cx="7744728" cy="461665"/>
          </a:xfrm>
          <a:prstGeom prst="rect">
            <a:avLst/>
          </a:prstGeom>
          <a:noFill/>
        </p:spPr>
        <p:txBody>
          <a:bodyPr wrap="none" rtlCol="0">
            <a:spAutoFit/>
          </a:bodyPr>
          <a:lstStyle/>
          <a:p>
            <a:r>
              <a:rPr lang="en-US" sz="2400" dirty="0" smtClean="0"/>
              <a:t>How can a neuron maintain a stable firing pattern?</a:t>
            </a:r>
          </a:p>
        </p:txBody>
      </p:sp>
    </p:spTree>
    <p:extLst>
      <p:ext uri="{BB962C8B-B14F-4D97-AF65-F5344CB8AC3E}">
        <p14:creationId xmlns:p14="http://schemas.microsoft.com/office/powerpoint/2010/main" val="56910011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2"/>
          <p:cNvPicPr>
            <a:picLocks noChangeAspect="1" noChangeArrowheads="1"/>
          </p:cNvPicPr>
          <p:nvPr/>
        </p:nvPicPr>
        <p:blipFill>
          <a:blip r:embed="rId2">
            <a:extLst>
              <a:ext uri="{28A0092B-C50C-407E-A947-70E740481C1C}">
                <a14:useLocalDpi xmlns:a14="http://schemas.microsoft.com/office/drawing/2010/main" val="0"/>
              </a:ext>
            </a:extLst>
          </a:blip>
          <a:srcRect b="48267"/>
          <a:stretch>
            <a:fillRect/>
          </a:stretch>
        </p:blipFill>
        <p:spPr bwMode="auto">
          <a:xfrm>
            <a:off x="1558925" y="728663"/>
            <a:ext cx="6383338"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Text Box 3"/>
          <p:cNvSpPr txBox="1">
            <a:spLocks noChangeArrowheads="1"/>
          </p:cNvSpPr>
          <p:nvPr/>
        </p:nvSpPr>
        <p:spPr bwMode="auto">
          <a:xfrm>
            <a:off x="2192338" y="277813"/>
            <a:ext cx="5051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cs typeface="ＭＳ Ｐゴシック" charset="0"/>
              </a:defRPr>
            </a:lvl2pPr>
            <a:lvl3pPr marL="1143000" indent="-228600">
              <a:defRPr sz="2400">
                <a:solidFill>
                  <a:schemeClr val="tx1"/>
                </a:solidFill>
                <a:latin typeface="Times" charset="0"/>
                <a:ea typeface="ＭＳ Ｐゴシック" charset="0"/>
                <a:cs typeface="ＭＳ Ｐゴシック" charset="0"/>
              </a:defRPr>
            </a:lvl3pPr>
            <a:lvl4pPr marL="1600200" indent="-228600">
              <a:defRPr sz="2400">
                <a:solidFill>
                  <a:schemeClr val="tx1"/>
                </a:solidFill>
                <a:latin typeface="Times" charset="0"/>
                <a:ea typeface="ＭＳ Ｐゴシック" charset="0"/>
                <a:cs typeface="ＭＳ Ｐゴシック" charset="0"/>
              </a:defRPr>
            </a:lvl4pPr>
            <a:lvl5pPr marL="2057400" indent="-228600">
              <a:defRPr sz="2400">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r>
              <a:rPr lang="en-US">
                <a:latin typeface="Arial" charset="0"/>
              </a:rPr>
              <a:t>Crustacean stomatogastric ganglion</a:t>
            </a:r>
          </a:p>
        </p:txBody>
      </p:sp>
      <p:pic>
        <p:nvPicPr>
          <p:cNvPr id="23555" name="Picture 5"/>
          <p:cNvPicPr>
            <a:picLocks noChangeAspect="1" noChangeArrowheads="1"/>
          </p:cNvPicPr>
          <p:nvPr/>
        </p:nvPicPr>
        <p:blipFill>
          <a:blip r:embed="rId2">
            <a:extLst>
              <a:ext uri="{28A0092B-C50C-407E-A947-70E740481C1C}">
                <a14:useLocalDpi xmlns:a14="http://schemas.microsoft.com/office/drawing/2010/main" val="0"/>
              </a:ext>
            </a:extLst>
          </a:blip>
          <a:srcRect l="59747" t="47740"/>
          <a:stretch>
            <a:fillRect/>
          </a:stretch>
        </p:blipFill>
        <p:spPr bwMode="auto">
          <a:xfrm>
            <a:off x="3644900" y="3733800"/>
            <a:ext cx="2625725" cy="299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 Box 7"/>
          <p:cNvSpPr txBox="1">
            <a:spLocks noChangeArrowheads="1"/>
          </p:cNvSpPr>
          <p:nvPr/>
        </p:nvSpPr>
        <p:spPr bwMode="auto">
          <a:xfrm>
            <a:off x="5638800" y="6400800"/>
            <a:ext cx="3244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cs typeface="ＭＳ Ｐゴシック" charset="0"/>
              </a:defRPr>
            </a:lvl2pPr>
            <a:lvl3pPr marL="1143000" indent="-228600">
              <a:defRPr sz="2400">
                <a:solidFill>
                  <a:schemeClr val="tx1"/>
                </a:solidFill>
                <a:latin typeface="Times" charset="0"/>
                <a:ea typeface="ＭＳ Ｐゴシック" charset="0"/>
                <a:cs typeface="ＭＳ Ｐゴシック" charset="0"/>
              </a:defRPr>
            </a:lvl3pPr>
            <a:lvl4pPr marL="1600200" indent="-228600">
              <a:defRPr sz="2400">
                <a:solidFill>
                  <a:schemeClr val="tx1"/>
                </a:solidFill>
                <a:latin typeface="Times" charset="0"/>
                <a:ea typeface="ＭＳ Ｐゴシック" charset="0"/>
                <a:cs typeface="ＭＳ Ｐゴシック" charset="0"/>
              </a:defRPr>
            </a:lvl4pPr>
            <a:lvl5pPr marL="2057400" indent="-228600">
              <a:defRPr sz="2400">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r>
              <a:rPr lang="en-US" sz="1800">
                <a:latin typeface="Arial" charset="0"/>
              </a:rPr>
              <a:t>Marder, E. &amp; Bucher, D., 2006</a:t>
            </a:r>
          </a:p>
        </p:txBody>
      </p:sp>
      <p:sp>
        <p:nvSpPr>
          <p:cNvPr id="23557" name="Rectangle 8"/>
          <p:cNvSpPr>
            <a:spLocks noChangeArrowheads="1"/>
          </p:cNvSpPr>
          <p:nvPr/>
        </p:nvSpPr>
        <p:spPr bwMode="auto">
          <a:xfrm>
            <a:off x="5334000" y="3365500"/>
            <a:ext cx="1468438" cy="858838"/>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23558" name="Rectangle 9"/>
          <p:cNvSpPr>
            <a:spLocks noChangeArrowheads="1"/>
          </p:cNvSpPr>
          <p:nvPr/>
        </p:nvSpPr>
        <p:spPr bwMode="auto">
          <a:xfrm>
            <a:off x="1581150" y="3284538"/>
            <a:ext cx="1468438" cy="858837"/>
          </a:xfrm>
          <a:prstGeom prst="rect">
            <a:avLst/>
          </a:prstGeom>
          <a:solidFill>
            <a:schemeClr val="bg1"/>
          </a:solidFill>
          <a:ln w="9525">
            <a:solidFill>
              <a:schemeClr val="bg1"/>
            </a:solidFill>
            <a:miter lim="800000"/>
            <a:headEnd/>
            <a:tailEnd/>
          </a:ln>
        </p:spPr>
        <p:txBody>
          <a:bodyPr wrap="none" anchor="ctr"/>
          <a:lstStyle/>
          <a:p>
            <a:endParaRPr lang="en-US"/>
          </a:p>
        </p:txBody>
      </p:sp>
    </p:spTree>
    <p:extLst>
      <p:ext uri="{BB962C8B-B14F-4D97-AF65-F5344CB8AC3E}">
        <p14:creationId xmlns:p14="http://schemas.microsoft.com/office/powerpoint/2010/main" val="272374032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4551" y="3265487"/>
            <a:ext cx="4560887" cy="359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8" name="Picture 3"/>
          <p:cNvPicPr>
            <a:picLocks noChangeAspect="1" noChangeArrowheads="1"/>
          </p:cNvPicPr>
          <p:nvPr/>
        </p:nvPicPr>
        <p:blipFill>
          <a:blip r:embed="rId3">
            <a:extLst>
              <a:ext uri="{28A0092B-C50C-407E-A947-70E740481C1C}">
                <a14:useLocalDpi xmlns:a14="http://schemas.microsoft.com/office/drawing/2010/main" val="0"/>
              </a:ext>
            </a:extLst>
          </a:blip>
          <a:srcRect t="9280"/>
          <a:stretch>
            <a:fillRect/>
          </a:stretch>
        </p:blipFill>
        <p:spPr bwMode="auto">
          <a:xfrm>
            <a:off x="3219450" y="665163"/>
            <a:ext cx="22606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4"/>
          <p:cNvPicPr>
            <a:picLocks noChangeAspect="1" noChangeArrowheads="1"/>
          </p:cNvPicPr>
          <p:nvPr/>
        </p:nvPicPr>
        <p:blipFill>
          <a:blip r:embed="rId4">
            <a:extLst>
              <a:ext uri="{28A0092B-C50C-407E-A947-70E740481C1C}">
                <a14:useLocalDpi xmlns:a14="http://schemas.microsoft.com/office/drawing/2010/main" val="0"/>
              </a:ext>
            </a:extLst>
          </a:blip>
          <a:srcRect t="9189"/>
          <a:stretch>
            <a:fillRect/>
          </a:stretch>
        </p:blipFill>
        <p:spPr bwMode="auto">
          <a:xfrm>
            <a:off x="1301750" y="3952874"/>
            <a:ext cx="1459878"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 Box 5"/>
          <p:cNvSpPr txBox="1">
            <a:spLocks noChangeArrowheads="1"/>
          </p:cNvSpPr>
          <p:nvPr/>
        </p:nvSpPr>
        <p:spPr bwMode="auto">
          <a:xfrm>
            <a:off x="1447800" y="228600"/>
            <a:ext cx="6542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latin typeface="Arial" charset="0"/>
              </a:rPr>
              <a:t>Pyloric oscillator of the stomatogastric ganglion</a:t>
            </a:r>
          </a:p>
        </p:txBody>
      </p:sp>
      <p:sp>
        <p:nvSpPr>
          <p:cNvPr id="24581" name="Text Box 6"/>
          <p:cNvSpPr txBox="1">
            <a:spLocks noChangeArrowheads="1"/>
          </p:cNvSpPr>
          <p:nvPr/>
        </p:nvSpPr>
        <p:spPr bwMode="auto">
          <a:xfrm>
            <a:off x="6202363" y="1436688"/>
            <a:ext cx="21907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800">
                <a:latin typeface="Arial" charset="0"/>
              </a:rPr>
              <a:t>AB: Anterior burster</a:t>
            </a:r>
          </a:p>
          <a:p>
            <a:r>
              <a:rPr lang="en-US" sz="1800">
                <a:latin typeface="Arial" charset="0"/>
              </a:rPr>
              <a:t>PD: Pyloric dilator</a:t>
            </a:r>
          </a:p>
          <a:p>
            <a:r>
              <a:rPr lang="en-US" sz="1800">
                <a:latin typeface="Arial" charset="0"/>
              </a:rPr>
              <a:t>LP: Lateral Pyloric</a:t>
            </a:r>
          </a:p>
          <a:p>
            <a:r>
              <a:rPr lang="en-US" sz="1800">
                <a:latin typeface="Arial" charset="0"/>
              </a:rPr>
              <a:t>PY: Pyloric</a:t>
            </a:r>
          </a:p>
        </p:txBody>
      </p:sp>
      <p:sp>
        <p:nvSpPr>
          <p:cNvPr id="24582" name="TextBox 6"/>
          <p:cNvSpPr txBox="1">
            <a:spLocks noChangeArrowheads="1"/>
          </p:cNvSpPr>
          <p:nvPr/>
        </p:nvSpPr>
        <p:spPr bwMode="auto">
          <a:xfrm>
            <a:off x="5600700" y="2819400"/>
            <a:ext cx="2762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800">
                <a:latin typeface="Arial" charset="0"/>
                <a:cs typeface="Arial" charset="0"/>
              </a:rPr>
              <a:t>Note: these are </a:t>
            </a:r>
            <a:r>
              <a:rPr lang="en-US" sz="1800" i="1">
                <a:latin typeface="Arial" charset="0"/>
                <a:cs typeface="Arial" charset="0"/>
              </a:rPr>
              <a:t>inhibitory</a:t>
            </a:r>
            <a:endParaRPr lang="en-US" sz="1800">
              <a:latin typeface="Arial" charset="0"/>
              <a:cs typeface="Arial" charset="0"/>
            </a:endParaRPr>
          </a:p>
        </p:txBody>
      </p:sp>
      <p:cxnSp>
        <p:nvCxnSpPr>
          <p:cNvPr id="24583" name="Straight Arrow Connector 8"/>
          <p:cNvCxnSpPr>
            <a:cxnSpLocks noChangeShapeType="1"/>
          </p:cNvCxnSpPr>
          <p:nvPr/>
        </p:nvCxnSpPr>
        <p:spPr bwMode="auto">
          <a:xfrm rot="10800000">
            <a:off x="5334000" y="2921000"/>
            <a:ext cx="304800" cy="76200"/>
          </a:xfrm>
          <a:prstGeom prst="straightConnector1">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cxnSp>
      <p:cxnSp>
        <p:nvCxnSpPr>
          <p:cNvPr id="24584" name="Straight Arrow Connector 9"/>
          <p:cNvCxnSpPr>
            <a:cxnSpLocks noChangeShapeType="1"/>
          </p:cNvCxnSpPr>
          <p:nvPr/>
        </p:nvCxnSpPr>
        <p:spPr bwMode="auto">
          <a:xfrm rot="10800000" flipV="1">
            <a:off x="5334000" y="3073400"/>
            <a:ext cx="304800" cy="76200"/>
          </a:xfrm>
          <a:prstGeom prst="straightConnector1">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22777562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663575"/>
            <a:ext cx="6786563"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2" name="Text Box 3"/>
          <p:cNvSpPr txBox="1">
            <a:spLocks noChangeArrowheads="1"/>
          </p:cNvSpPr>
          <p:nvPr/>
        </p:nvSpPr>
        <p:spPr bwMode="auto">
          <a:xfrm>
            <a:off x="1920875" y="211138"/>
            <a:ext cx="6338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u="sng">
                <a:latin typeface="Arial" charset="0"/>
              </a:rPr>
              <a:t>Phase constancy across oscillation frequency</a:t>
            </a:r>
          </a:p>
        </p:txBody>
      </p:sp>
      <p:pic>
        <p:nvPicPr>
          <p:cNvPr id="256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450" y="4200525"/>
            <a:ext cx="4183063"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58046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5-09 at 12.10.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721" y="539748"/>
            <a:ext cx="6256086" cy="5799667"/>
          </a:xfrm>
          <a:prstGeom prst="rect">
            <a:avLst/>
          </a:prstGeom>
        </p:spPr>
      </p:pic>
      <p:sp>
        <p:nvSpPr>
          <p:cNvPr id="3" name="TextBox 2"/>
          <p:cNvSpPr txBox="1"/>
          <p:nvPr/>
        </p:nvSpPr>
        <p:spPr>
          <a:xfrm>
            <a:off x="1820333" y="222250"/>
            <a:ext cx="5198959" cy="369332"/>
          </a:xfrm>
          <a:prstGeom prst="rect">
            <a:avLst/>
          </a:prstGeom>
          <a:noFill/>
        </p:spPr>
        <p:txBody>
          <a:bodyPr wrap="none" rtlCol="0">
            <a:spAutoFit/>
          </a:bodyPr>
          <a:lstStyle/>
          <a:p>
            <a:r>
              <a:rPr lang="en-US" dirty="0" smtClean="0"/>
              <a:t>Many </a:t>
            </a:r>
            <a:r>
              <a:rPr lang="en-US" dirty="0" err="1" smtClean="0"/>
              <a:t>conductances</a:t>
            </a:r>
            <a:r>
              <a:rPr lang="en-US" dirty="0" smtClean="0"/>
              <a:t>, how are they regulated?</a:t>
            </a:r>
            <a:endParaRPr lang="en-US" dirty="0"/>
          </a:p>
        </p:txBody>
      </p:sp>
    </p:spTree>
    <p:extLst>
      <p:ext uri="{BB962C8B-B14F-4D97-AF65-F5344CB8AC3E}">
        <p14:creationId xmlns:p14="http://schemas.microsoft.com/office/powerpoint/2010/main" val="735290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39947" y="1975415"/>
            <a:ext cx="4950206" cy="4247317"/>
          </a:xfrm>
          <a:prstGeom prst="rect">
            <a:avLst/>
          </a:prstGeom>
          <a:noFill/>
        </p:spPr>
        <p:txBody>
          <a:bodyPr wrap="none" rtlCol="0">
            <a:spAutoFit/>
          </a:bodyPr>
          <a:lstStyle/>
          <a:p>
            <a:r>
              <a:rPr lang="en-US" dirty="0" smtClean="0"/>
              <a:t>How can a neuron change its gain</a:t>
            </a:r>
            <a:r>
              <a:rPr lang="en-US" dirty="0" smtClean="0"/>
              <a:t>?</a:t>
            </a:r>
          </a:p>
          <a:p>
            <a:r>
              <a:rPr lang="en-US" dirty="0"/>
              <a:t>	</a:t>
            </a:r>
            <a:r>
              <a:rPr lang="en-US" dirty="0" smtClean="0"/>
              <a:t>Integrate and fire model</a:t>
            </a:r>
          </a:p>
          <a:p>
            <a:r>
              <a:rPr lang="en-US" dirty="0"/>
              <a:t>	</a:t>
            </a:r>
            <a:r>
              <a:rPr lang="en-US" dirty="0" smtClean="0"/>
              <a:t>Hodgkin-Huxley model</a:t>
            </a:r>
          </a:p>
          <a:p>
            <a:r>
              <a:rPr lang="en-US" dirty="0"/>
              <a:t>	</a:t>
            </a:r>
            <a:r>
              <a:rPr lang="en-US" dirty="0" smtClean="0"/>
              <a:t>Dynamic Clamp</a:t>
            </a:r>
            <a:endParaRPr lang="en-US" dirty="0" smtClean="0"/>
          </a:p>
          <a:p>
            <a:r>
              <a:rPr lang="en-US" dirty="0"/>
              <a:t>	</a:t>
            </a:r>
            <a:endParaRPr lang="en-US" dirty="0" smtClean="0"/>
          </a:p>
          <a:p>
            <a:r>
              <a:rPr lang="en-US" dirty="0" smtClean="0"/>
              <a:t>How can a neuron maintain a stable firing pattern</a:t>
            </a:r>
            <a:r>
              <a:rPr lang="en-US" dirty="0" smtClean="0"/>
              <a:t>?</a:t>
            </a:r>
          </a:p>
          <a:p>
            <a:r>
              <a:rPr lang="en-US" dirty="0"/>
              <a:t>	</a:t>
            </a:r>
            <a:r>
              <a:rPr lang="en-US" dirty="0" smtClean="0"/>
              <a:t>Crustacean </a:t>
            </a:r>
            <a:r>
              <a:rPr lang="en-US" dirty="0" err="1" smtClean="0"/>
              <a:t>stomatogastric</a:t>
            </a:r>
            <a:r>
              <a:rPr lang="en-US" dirty="0" smtClean="0"/>
              <a:t> ganglion </a:t>
            </a:r>
          </a:p>
          <a:p>
            <a:r>
              <a:rPr lang="en-US" dirty="0"/>
              <a:t>	</a:t>
            </a:r>
            <a:r>
              <a:rPr lang="en-US" dirty="0" smtClean="0"/>
              <a:t>Phase constancy</a:t>
            </a:r>
          </a:p>
          <a:p>
            <a:r>
              <a:rPr lang="en-US" dirty="0"/>
              <a:t>	</a:t>
            </a:r>
            <a:r>
              <a:rPr lang="en-US" dirty="0" smtClean="0"/>
              <a:t>Calcium as a feedback mechanism</a:t>
            </a:r>
          </a:p>
          <a:p>
            <a:r>
              <a:rPr lang="en-US" dirty="0"/>
              <a:t>	</a:t>
            </a:r>
            <a:endParaRPr lang="en-US" dirty="0" smtClean="0"/>
          </a:p>
          <a:p>
            <a:r>
              <a:rPr lang="en-US" dirty="0"/>
              <a:t>	</a:t>
            </a:r>
            <a:endParaRPr lang="en-US" dirty="0" smtClean="0"/>
          </a:p>
          <a:p>
            <a:r>
              <a:rPr lang="en-US" dirty="0"/>
              <a:t>	</a:t>
            </a:r>
            <a:endParaRPr lang="en-US" dirty="0" smtClean="0"/>
          </a:p>
          <a:p>
            <a:endParaRPr lang="en-US" dirty="0"/>
          </a:p>
          <a:p>
            <a:endParaRPr lang="en-US" dirty="0"/>
          </a:p>
          <a:p>
            <a:endParaRPr lang="en-US" dirty="0"/>
          </a:p>
        </p:txBody>
      </p:sp>
    </p:spTree>
    <p:extLst>
      <p:ext uri="{BB962C8B-B14F-4D97-AF65-F5344CB8AC3E}">
        <p14:creationId xmlns:p14="http://schemas.microsoft.com/office/powerpoint/2010/main" val="137751682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5-07 at 9.26.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998" y="1310105"/>
            <a:ext cx="6488733" cy="3599447"/>
          </a:xfrm>
          <a:prstGeom prst="rect">
            <a:avLst/>
          </a:prstGeom>
        </p:spPr>
      </p:pic>
    </p:spTree>
    <p:extLst>
      <p:ext uri="{BB962C8B-B14F-4D97-AF65-F5344CB8AC3E}">
        <p14:creationId xmlns:p14="http://schemas.microsoft.com/office/powerpoint/2010/main" val="228279848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5-07 at 10.02.49 AM.png"/>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433053" y="3458846"/>
            <a:ext cx="4473074" cy="2789554"/>
          </a:xfrm>
          <a:prstGeom prst="rect">
            <a:avLst/>
          </a:prstGeom>
        </p:spPr>
      </p:pic>
      <p:pic>
        <p:nvPicPr>
          <p:cNvPr id="4" name="Picture 3" descr="Screen Shot 2016-05-07 at 10.02.4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7776" y="254000"/>
            <a:ext cx="4328741" cy="3391998"/>
          </a:xfrm>
          <a:prstGeom prst="rect">
            <a:avLst/>
          </a:prstGeom>
        </p:spPr>
      </p:pic>
      <p:sp>
        <p:nvSpPr>
          <p:cNvPr id="2" name="Rectangle 1"/>
          <p:cNvSpPr/>
          <p:nvPr/>
        </p:nvSpPr>
        <p:spPr>
          <a:xfrm>
            <a:off x="3254375" y="3458846"/>
            <a:ext cx="2492375" cy="3511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381625" y="6248400"/>
            <a:ext cx="3622356" cy="369332"/>
          </a:xfrm>
          <a:prstGeom prst="rect">
            <a:avLst/>
          </a:prstGeom>
          <a:noFill/>
        </p:spPr>
        <p:txBody>
          <a:bodyPr wrap="none" rtlCol="0">
            <a:spAutoFit/>
          </a:bodyPr>
          <a:lstStyle/>
          <a:p>
            <a:r>
              <a:rPr lang="en-US" dirty="0" err="1" smtClean="0"/>
              <a:t>LeMasson</a:t>
            </a:r>
            <a:r>
              <a:rPr lang="en-US" dirty="0" smtClean="0"/>
              <a:t>, Abbott and </a:t>
            </a:r>
            <a:r>
              <a:rPr lang="en-US" dirty="0" err="1" smtClean="0"/>
              <a:t>Marder</a:t>
            </a:r>
            <a:r>
              <a:rPr lang="en-US" dirty="0" smtClean="0"/>
              <a:t>, 1993</a:t>
            </a:r>
            <a:endParaRPr lang="en-US" dirty="0"/>
          </a:p>
        </p:txBody>
      </p:sp>
      <p:sp>
        <p:nvSpPr>
          <p:cNvPr id="6" name="TextBox 5"/>
          <p:cNvSpPr txBox="1"/>
          <p:nvPr/>
        </p:nvSpPr>
        <p:spPr>
          <a:xfrm>
            <a:off x="333375" y="69334"/>
            <a:ext cx="8636000" cy="461665"/>
          </a:xfrm>
          <a:prstGeom prst="rect">
            <a:avLst/>
          </a:prstGeom>
          <a:noFill/>
        </p:spPr>
        <p:txBody>
          <a:bodyPr wrap="square" rtlCol="0">
            <a:spAutoFit/>
          </a:bodyPr>
          <a:lstStyle/>
          <a:p>
            <a:r>
              <a:rPr lang="en-US" sz="2400" dirty="0" smtClean="0"/>
              <a:t>Different dynamic behavior in different regions of parameter space</a:t>
            </a:r>
            <a:endParaRPr lang="en-US" sz="2400" dirty="0"/>
          </a:p>
        </p:txBody>
      </p:sp>
      <p:pic>
        <p:nvPicPr>
          <p:cNvPr id="8" name="Picture 7" descr="Screen Shot 2016-05-07 at 10.02.49 AM.png"/>
          <p:cNvPicPr>
            <a:picLocks noChangeAspect="1"/>
          </p:cNvPicPr>
          <p:nvPr/>
        </p:nvPicPr>
        <p:blipFill rotWithShape="1">
          <a:blip r:embed="rId2">
            <a:extLst>
              <a:ext uri="{28A0092B-C50C-407E-A947-70E740481C1C}">
                <a14:useLocalDpi xmlns:a14="http://schemas.microsoft.com/office/drawing/2010/main" val="0"/>
              </a:ext>
            </a:extLst>
          </a:blip>
          <a:srcRect l="27955" t="85887" r="26972"/>
          <a:stretch/>
        </p:blipFill>
        <p:spPr>
          <a:xfrm>
            <a:off x="3692524" y="2985598"/>
            <a:ext cx="2016126" cy="393700"/>
          </a:xfrm>
          <a:prstGeom prst="rect">
            <a:avLst/>
          </a:prstGeom>
        </p:spPr>
      </p:pic>
    </p:spTree>
    <p:extLst>
      <p:ext uri="{BB962C8B-B14F-4D97-AF65-F5344CB8AC3E}">
        <p14:creationId xmlns:p14="http://schemas.microsoft.com/office/powerpoint/2010/main" val="1315387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5-09 at 12.13.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168" y="889000"/>
            <a:ext cx="7204082" cy="3890927"/>
          </a:xfrm>
          <a:prstGeom prst="rect">
            <a:avLst/>
          </a:prstGeom>
        </p:spPr>
      </p:pic>
      <p:sp>
        <p:nvSpPr>
          <p:cNvPr id="5" name="Rectangle 4"/>
          <p:cNvSpPr/>
          <p:nvPr/>
        </p:nvSpPr>
        <p:spPr>
          <a:xfrm>
            <a:off x="1386416" y="3513665"/>
            <a:ext cx="2116668" cy="127684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956731" y="787399"/>
            <a:ext cx="3477683" cy="127684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2180167" y="1598829"/>
            <a:ext cx="539750" cy="5284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18582" y="952498"/>
            <a:ext cx="3968750" cy="646331"/>
          </a:xfrm>
          <a:prstGeom prst="rect">
            <a:avLst/>
          </a:prstGeom>
          <a:noFill/>
        </p:spPr>
        <p:txBody>
          <a:bodyPr wrap="square" rtlCol="0">
            <a:spAutoFit/>
          </a:bodyPr>
          <a:lstStyle/>
          <a:p>
            <a:r>
              <a:rPr lang="en-US" dirty="0" smtClean="0"/>
              <a:t>K+ is increased here, E</a:t>
            </a:r>
            <a:r>
              <a:rPr lang="en-US" baseline="-25000" dirty="0" smtClean="0"/>
              <a:t>K </a:t>
            </a:r>
            <a:r>
              <a:rPr lang="en-US" dirty="0" smtClean="0"/>
              <a:t>changed from – 80 to -60 mV</a:t>
            </a:r>
            <a:endParaRPr lang="en-US" baseline="-25000" dirty="0"/>
          </a:p>
        </p:txBody>
      </p:sp>
      <p:sp>
        <p:nvSpPr>
          <p:cNvPr id="12" name="TextBox 11"/>
          <p:cNvSpPr txBox="1"/>
          <p:nvPr/>
        </p:nvSpPr>
        <p:spPr>
          <a:xfrm>
            <a:off x="400197" y="1757918"/>
            <a:ext cx="1113068" cy="369332"/>
          </a:xfrm>
          <a:prstGeom prst="rect">
            <a:avLst/>
          </a:prstGeom>
          <a:noFill/>
        </p:spPr>
        <p:txBody>
          <a:bodyPr wrap="none" rtlCol="0">
            <a:spAutoFit/>
          </a:bodyPr>
          <a:lstStyle/>
          <a:p>
            <a:r>
              <a:rPr lang="en-US" dirty="0" smtClean="0"/>
              <a:t>Bursting </a:t>
            </a:r>
            <a:endParaRPr lang="en-US" dirty="0"/>
          </a:p>
        </p:txBody>
      </p:sp>
      <p:sp>
        <p:nvSpPr>
          <p:cNvPr id="13" name="TextBox 12"/>
          <p:cNvSpPr txBox="1"/>
          <p:nvPr/>
        </p:nvSpPr>
        <p:spPr>
          <a:xfrm>
            <a:off x="623280" y="3699416"/>
            <a:ext cx="1779970" cy="646331"/>
          </a:xfrm>
          <a:prstGeom prst="rect">
            <a:avLst/>
          </a:prstGeom>
          <a:noFill/>
        </p:spPr>
        <p:txBody>
          <a:bodyPr wrap="square" rtlCol="0">
            <a:spAutoFit/>
          </a:bodyPr>
          <a:lstStyle/>
          <a:p>
            <a:r>
              <a:rPr lang="en-US" dirty="0" smtClean="0"/>
              <a:t>Returns to bursting</a:t>
            </a:r>
            <a:endParaRPr lang="en-US" dirty="0"/>
          </a:p>
        </p:txBody>
      </p:sp>
      <p:sp>
        <p:nvSpPr>
          <p:cNvPr id="14" name="Rectangle 13"/>
          <p:cNvSpPr/>
          <p:nvPr/>
        </p:nvSpPr>
        <p:spPr>
          <a:xfrm>
            <a:off x="5257797" y="569382"/>
            <a:ext cx="3124203" cy="127684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Ca</a:t>
            </a:r>
            <a:endParaRPr lang="en-US" dirty="0"/>
          </a:p>
        </p:txBody>
      </p:sp>
      <p:sp>
        <p:nvSpPr>
          <p:cNvPr id="15" name="Rectangle 14"/>
          <p:cNvSpPr/>
          <p:nvPr/>
        </p:nvSpPr>
        <p:spPr>
          <a:xfrm>
            <a:off x="5473696" y="1757918"/>
            <a:ext cx="188386" cy="24070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257798" y="2942652"/>
            <a:ext cx="2891370" cy="211181"/>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669615" y="2904797"/>
            <a:ext cx="696385" cy="7099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261244" y="1269712"/>
            <a:ext cx="1408371" cy="369332"/>
          </a:xfrm>
          <a:prstGeom prst="rect">
            <a:avLst/>
          </a:prstGeom>
          <a:noFill/>
        </p:spPr>
        <p:txBody>
          <a:bodyPr wrap="none" rtlCol="0">
            <a:spAutoFit/>
          </a:bodyPr>
          <a:lstStyle/>
          <a:p>
            <a:r>
              <a:rPr lang="en-US" dirty="0" smtClean="0"/>
              <a:t>Normal K+</a:t>
            </a:r>
            <a:endParaRPr lang="en-US" dirty="0"/>
          </a:p>
        </p:txBody>
      </p:sp>
      <p:cxnSp>
        <p:nvCxnSpPr>
          <p:cNvPr id="21" name="Straight Arrow Connector 20"/>
          <p:cNvCxnSpPr/>
          <p:nvPr/>
        </p:nvCxnSpPr>
        <p:spPr>
          <a:xfrm>
            <a:off x="6148916" y="3439584"/>
            <a:ext cx="1238250" cy="27516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307661" y="1670793"/>
            <a:ext cx="1479553" cy="584776"/>
          </a:xfrm>
          <a:prstGeom prst="rect">
            <a:avLst/>
          </a:prstGeom>
          <a:noFill/>
        </p:spPr>
        <p:txBody>
          <a:bodyPr wrap="square" rtlCol="0">
            <a:spAutoFit/>
          </a:bodyPr>
          <a:lstStyle/>
          <a:p>
            <a:pPr algn="ctr"/>
            <a:r>
              <a:rPr lang="en-US" sz="1600" dirty="0" smtClean="0">
                <a:solidFill>
                  <a:srgbClr val="0000FF"/>
                </a:solidFill>
              </a:rPr>
              <a:t>[</a:t>
            </a:r>
            <a:r>
              <a:rPr lang="en-US" sz="1600" dirty="0" err="1" smtClean="0">
                <a:solidFill>
                  <a:srgbClr val="0000FF"/>
                </a:solidFill>
              </a:rPr>
              <a:t>Ca</a:t>
            </a:r>
            <a:r>
              <a:rPr lang="en-US" sz="1600" dirty="0" smtClean="0">
                <a:solidFill>
                  <a:srgbClr val="0000FF"/>
                </a:solidFill>
              </a:rPr>
              <a:t>] 0.1 – 0.3 mM</a:t>
            </a:r>
            <a:endParaRPr lang="en-US" sz="1600" dirty="0">
              <a:solidFill>
                <a:srgbClr val="0000FF"/>
              </a:solidFill>
            </a:endParaRPr>
          </a:p>
        </p:txBody>
      </p:sp>
      <p:sp>
        <p:nvSpPr>
          <p:cNvPr id="24" name="Rectangle 23"/>
          <p:cNvSpPr/>
          <p:nvPr/>
        </p:nvSpPr>
        <p:spPr>
          <a:xfrm>
            <a:off x="6695013" y="2854690"/>
            <a:ext cx="1686987" cy="59828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5389164" y="2969167"/>
            <a:ext cx="1519504" cy="369332"/>
          </a:xfrm>
          <a:prstGeom prst="rect">
            <a:avLst/>
          </a:prstGeom>
          <a:noFill/>
        </p:spPr>
        <p:txBody>
          <a:bodyPr wrap="none" rtlCol="0">
            <a:spAutoFit/>
          </a:bodyPr>
          <a:lstStyle/>
          <a:p>
            <a:r>
              <a:rPr lang="en-US" dirty="0" smtClean="0"/>
              <a:t>Elevated K+</a:t>
            </a:r>
            <a:endParaRPr lang="en-US" dirty="0"/>
          </a:p>
        </p:txBody>
      </p:sp>
      <p:sp>
        <p:nvSpPr>
          <p:cNvPr id="26" name="TextBox 25"/>
          <p:cNvSpPr txBox="1"/>
          <p:nvPr/>
        </p:nvSpPr>
        <p:spPr>
          <a:xfrm>
            <a:off x="6898085" y="2875887"/>
            <a:ext cx="2042857" cy="646331"/>
          </a:xfrm>
          <a:prstGeom prst="rect">
            <a:avLst/>
          </a:prstGeom>
          <a:noFill/>
        </p:spPr>
        <p:txBody>
          <a:bodyPr wrap="square" rtlCol="0">
            <a:spAutoFit/>
          </a:bodyPr>
          <a:lstStyle/>
          <a:p>
            <a:pPr algn="ctr"/>
            <a:r>
              <a:rPr lang="en-US" dirty="0" smtClean="0">
                <a:solidFill>
                  <a:srgbClr val="FF0000"/>
                </a:solidFill>
              </a:rPr>
              <a:t>Change in model behavior</a:t>
            </a:r>
            <a:endParaRPr lang="en-US" dirty="0">
              <a:solidFill>
                <a:srgbClr val="FF0000"/>
              </a:solidFill>
            </a:endParaRPr>
          </a:p>
        </p:txBody>
      </p:sp>
    </p:spTree>
    <p:extLst>
      <p:ext uri="{BB962C8B-B14F-4D97-AF65-F5344CB8AC3E}">
        <p14:creationId xmlns:p14="http://schemas.microsoft.com/office/powerpoint/2010/main" val="183488109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5-06 at 11.59.13 AM.png"/>
          <p:cNvPicPr>
            <a:picLocks noChangeAspect="1"/>
          </p:cNvPicPr>
          <p:nvPr/>
        </p:nvPicPr>
        <p:blipFill rotWithShape="1">
          <a:blip r:embed="rId2">
            <a:extLst>
              <a:ext uri="{28A0092B-C50C-407E-A947-70E740481C1C}">
                <a14:useLocalDpi xmlns:a14="http://schemas.microsoft.com/office/drawing/2010/main" val="0"/>
              </a:ext>
            </a:extLst>
          </a:blip>
          <a:srcRect t="-2924" b="84405"/>
          <a:stretch/>
        </p:blipFill>
        <p:spPr>
          <a:xfrm>
            <a:off x="193173" y="1537369"/>
            <a:ext cx="4290262" cy="1270000"/>
          </a:xfrm>
          <a:prstGeom prst="rect">
            <a:avLst/>
          </a:prstGeom>
        </p:spPr>
      </p:pic>
      <p:pic>
        <p:nvPicPr>
          <p:cNvPr id="4" name="Picture 3" descr="Screen Shot 2016-05-06 at 11.59.13 AM.png"/>
          <p:cNvPicPr>
            <a:picLocks noChangeAspect="1"/>
          </p:cNvPicPr>
          <p:nvPr/>
        </p:nvPicPr>
        <p:blipFill rotWithShape="1">
          <a:blip r:embed="rId2">
            <a:extLst>
              <a:ext uri="{28A0092B-C50C-407E-A947-70E740481C1C}">
                <a14:useLocalDpi xmlns:a14="http://schemas.microsoft.com/office/drawing/2010/main" val="0"/>
              </a:ext>
            </a:extLst>
          </a:blip>
          <a:srcRect t="19221" b="52904"/>
          <a:stretch/>
        </p:blipFill>
        <p:spPr>
          <a:xfrm>
            <a:off x="4483435" y="1376947"/>
            <a:ext cx="4290262" cy="1911685"/>
          </a:xfrm>
          <a:prstGeom prst="rect">
            <a:avLst/>
          </a:prstGeom>
        </p:spPr>
      </p:pic>
      <p:pic>
        <p:nvPicPr>
          <p:cNvPr id="5" name="Picture 4" descr="Screen Shot 2016-05-06 at 11.59.13 AM.png"/>
          <p:cNvPicPr>
            <a:picLocks noChangeAspect="1"/>
          </p:cNvPicPr>
          <p:nvPr/>
        </p:nvPicPr>
        <p:blipFill rotWithShape="1">
          <a:blip r:embed="rId2">
            <a:extLst>
              <a:ext uri="{28A0092B-C50C-407E-A947-70E740481C1C}">
                <a14:useLocalDpi xmlns:a14="http://schemas.microsoft.com/office/drawing/2010/main" val="0"/>
              </a:ext>
            </a:extLst>
          </a:blip>
          <a:srcRect t="46979" b="28070"/>
          <a:stretch/>
        </p:blipFill>
        <p:spPr>
          <a:xfrm>
            <a:off x="193173" y="3971758"/>
            <a:ext cx="4290262" cy="1711158"/>
          </a:xfrm>
          <a:prstGeom prst="rect">
            <a:avLst/>
          </a:prstGeom>
        </p:spPr>
      </p:pic>
      <p:pic>
        <p:nvPicPr>
          <p:cNvPr id="6" name="Picture 5" descr="Screen Shot 2016-05-06 at 11.59.13 AM.png"/>
          <p:cNvPicPr>
            <a:picLocks noChangeAspect="1"/>
          </p:cNvPicPr>
          <p:nvPr/>
        </p:nvPicPr>
        <p:blipFill rotWithShape="1">
          <a:blip r:embed="rId2">
            <a:extLst>
              <a:ext uri="{28A0092B-C50C-407E-A947-70E740481C1C}">
                <a14:useLocalDpi xmlns:a14="http://schemas.microsoft.com/office/drawing/2010/main" val="0"/>
              </a:ext>
            </a:extLst>
          </a:blip>
          <a:srcRect t="71891"/>
          <a:stretch/>
        </p:blipFill>
        <p:spPr>
          <a:xfrm>
            <a:off x="4574576" y="3882190"/>
            <a:ext cx="4290262" cy="1927726"/>
          </a:xfrm>
          <a:prstGeom prst="rect">
            <a:avLst/>
          </a:prstGeom>
        </p:spPr>
      </p:pic>
      <p:sp>
        <p:nvSpPr>
          <p:cNvPr id="7" name="TextBox 6"/>
          <p:cNvSpPr txBox="1"/>
          <p:nvPr/>
        </p:nvSpPr>
        <p:spPr>
          <a:xfrm>
            <a:off x="1858211" y="336702"/>
            <a:ext cx="5917718" cy="369332"/>
          </a:xfrm>
          <a:prstGeom prst="rect">
            <a:avLst/>
          </a:prstGeom>
          <a:noFill/>
        </p:spPr>
        <p:txBody>
          <a:bodyPr wrap="none" rtlCol="0">
            <a:spAutoFit/>
          </a:bodyPr>
          <a:lstStyle/>
          <a:p>
            <a:r>
              <a:rPr lang="en-US" dirty="0" smtClean="0"/>
              <a:t>Cells change their physiological properties to burst</a:t>
            </a:r>
            <a:endParaRPr lang="en-US" dirty="0"/>
          </a:p>
        </p:txBody>
      </p:sp>
      <p:sp>
        <p:nvSpPr>
          <p:cNvPr id="9" name="TextBox 8"/>
          <p:cNvSpPr txBox="1"/>
          <p:nvPr/>
        </p:nvSpPr>
        <p:spPr>
          <a:xfrm>
            <a:off x="6434666" y="6092435"/>
            <a:ext cx="2430172" cy="338554"/>
          </a:xfrm>
          <a:prstGeom prst="rect">
            <a:avLst/>
          </a:prstGeom>
          <a:noFill/>
        </p:spPr>
        <p:txBody>
          <a:bodyPr wrap="none" rtlCol="0">
            <a:spAutoFit/>
          </a:bodyPr>
          <a:lstStyle/>
          <a:p>
            <a:r>
              <a:rPr lang="en-US" sz="1600" dirty="0" err="1" smtClean="0"/>
              <a:t>Turrigiano</a:t>
            </a:r>
            <a:r>
              <a:rPr lang="en-US" sz="1600" dirty="0" smtClean="0"/>
              <a:t> et al., 1994</a:t>
            </a:r>
            <a:endParaRPr lang="en-US" sz="1600" dirty="0"/>
          </a:p>
        </p:txBody>
      </p:sp>
    </p:spTree>
    <p:extLst>
      <p:ext uri="{BB962C8B-B14F-4D97-AF65-F5344CB8AC3E}">
        <p14:creationId xmlns:p14="http://schemas.microsoft.com/office/powerpoint/2010/main" val="372663588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5-06 at 11.59.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927100"/>
            <a:ext cx="4711700" cy="5003800"/>
          </a:xfrm>
          <a:prstGeom prst="rect">
            <a:avLst/>
          </a:prstGeom>
        </p:spPr>
      </p:pic>
    </p:spTree>
    <p:extLst>
      <p:ext uri="{BB962C8B-B14F-4D97-AF65-F5344CB8AC3E}">
        <p14:creationId xmlns:p14="http://schemas.microsoft.com/office/powerpoint/2010/main" val="18475092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2582" y="2915335"/>
            <a:ext cx="7778751" cy="461665"/>
          </a:xfrm>
          <a:prstGeom prst="rect">
            <a:avLst/>
          </a:prstGeom>
        </p:spPr>
        <p:txBody>
          <a:bodyPr wrap="square">
            <a:spAutoFit/>
          </a:bodyPr>
          <a:lstStyle/>
          <a:p>
            <a:r>
              <a:rPr lang="en-US" sz="2400" dirty="0" smtClean="0"/>
              <a:t>What influence do dendrites have on computation?</a:t>
            </a:r>
          </a:p>
        </p:txBody>
      </p:sp>
    </p:spTree>
    <p:extLst>
      <p:ext uri="{BB962C8B-B14F-4D97-AF65-F5344CB8AC3E}">
        <p14:creationId xmlns:p14="http://schemas.microsoft.com/office/powerpoint/2010/main" val="107913164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5-09 at 12.42.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
            <a:ext cx="9144000" cy="6628137"/>
          </a:xfrm>
          <a:prstGeom prst="rect">
            <a:avLst/>
          </a:prstGeom>
        </p:spPr>
      </p:pic>
    </p:spTree>
    <p:extLst>
      <p:ext uri="{BB962C8B-B14F-4D97-AF65-F5344CB8AC3E}">
        <p14:creationId xmlns:p14="http://schemas.microsoft.com/office/powerpoint/2010/main" val="73395448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Picture 6" descr="Screen shot 2011-10-09 at 9.28.51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32350" y="673100"/>
            <a:ext cx="3838575"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4" name="Picture 8" descr="Screen shot 2011-10-09 at 9.28.00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967163"/>
            <a:ext cx="3556000"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5" name="Picture 9" descr="Screen shot 2011-10-09 at 9.28.33 PM.png"/>
          <p:cNvPicPr>
            <a:picLocks noChangeAspect="1"/>
          </p:cNvPicPr>
          <p:nvPr/>
        </p:nvPicPr>
        <p:blipFill>
          <a:blip r:embed="rId5">
            <a:lum bright="38000" contrast="48000"/>
            <a:extLst>
              <a:ext uri="{28A0092B-C50C-407E-A947-70E740481C1C}">
                <a14:useLocalDpi xmlns:a14="http://schemas.microsoft.com/office/drawing/2010/main" val="0"/>
              </a:ext>
            </a:extLst>
          </a:blip>
          <a:srcRect/>
          <a:stretch>
            <a:fillRect/>
          </a:stretch>
        </p:blipFill>
        <p:spPr bwMode="auto">
          <a:xfrm>
            <a:off x="965200" y="622300"/>
            <a:ext cx="355917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TextBox 10"/>
          <p:cNvSpPr txBox="1">
            <a:spLocks noChangeArrowheads="1"/>
          </p:cNvSpPr>
          <p:nvPr/>
        </p:nvSpPr>
        <p:spPr bwMode="auto">
          <a:xfrm>
            <a:off x="1752600" y="6172200"/>
            <a:ext cx="7162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1600"/>
              <a:t>Wei et al., 2001. Compartmentalized and Binary Behavior of Terminal Dendrites in Hippocampal Pyramidal Neurons</a:t>
            </a:r>
          </a:p>
        </p:txBody>
      </p:sp>
      <p:sp>
        <p:nvSpPr>
          <p:cNvPr id="110597" name="TextBox 11"/>
          <p:cNvSpPr txBox="1">
            <a:spLocks noChangeArrowheads="1"/>
          </p:cNvSpPr>
          <p:nvPr/>
        </p:nvSpPr>
        <p:spPr bwMode="auto">
          <a:xfrm>
            <a:off x="120650" y="174625"/>
            <a:ext cx="89233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2200"/>
              <a:t>All or none calcium action potentials in pyramidal cell dendrites</a:t>
            </a:r>
          </a:p>
        </p:txBody>
      </p:sp>
    </p:spTree>
    <p:extLst>
      <p:ext uri="{BB962C8B-B14F-4D97-AF65-F5344CB8AC3E}">
        <p14:creationId xmlns:p14="http://schemas.microsoft.com/office/powerpoint/2010/main" val="98246653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Picture 2" descr="Screen shot 2011-10-10 at 12.46.48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871538"/>
            <a:ext cx="8269287" cy="430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2" name="TextBox 3"/>
          <p:cNvSpPr txBox="1">
            <a:spLocks noChangeArrowheads="1"/>
          </p:cNvSpPr>
          <p:nvPr/>
        </p:nvSpPr>
        <p:spPr bwMode="auto">
          <a:xfrm>
            <a:off x="1752600" y="6172200"/>
            <a:ext cx="7162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1600"/>
              <a:t>Wei et al., 2001. Compartmentalized and Binary Behavior of Terminal Dendrites in Hippocampal Pyramidal Neurons</a:t>
            </a:r>
          </a:p>
        </p:txBody>
      </p:sp>
      <p:sp>
        <p:nvSpPr>
          <p:cNvPr id="112643" name="TextBox 4"/>
          <p:cNvSpPr txBox="1">
            <a:spLocks noChangeArrowheads="1"/>
          </p:cNvSpPr>
          <p:nvPr/>
        </p:nvSpPr>
        <p:spPr bwMode="auto">
          <a:xfrm>
            <a:off x="1295400" y="304800"/>
            <a:ext cx="73914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2200"/>
              <a:t>Action potential failure at a dendritic branch point</a:t>
            </a:r>
          </a:p>
        </p:txBody>
      </p:sp>
    </p:spTree>
    <p:extLst>
      <p:ext uri="{BB962C8B-B14F-4D97-AF65-F5344CB8AC3E}">
        <p14:creationId xmlns:p14="http://schemas.microsoft.com/office/powerpoint/2010/main" val="213070555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71800" y="685800"/>
            <a:ext cx="3277122" cy="369332"/>
          </a:xfrm>
          <a:prstGeom prst="rect">
            <a:avLst/>
          </a:prstGeom>
          <a:noFill/>
        </p:spPr>
        <p:txBody>
          <a:bodyPr wrap="none" rtlCol="0">
            <a:spAutoFit/>
          </a:bodyPr>
          <a:lstStyle/>
          <a:p>
            <a:r>
              <a:rPr lang="en-US" dirty="0" smtClean="0"/>
              <a:t>Properties of feature detection</a:t>
            </a:r>
            <a:endParaRPr lang="en-US" dirty="0"/>
          </a:p>
        </p:txBody>
      </p:sp>
      <p:sp>
        <p:nvSpPr>
          <p:cNvPr id="5" name="TextBox 4"/>
          <p:cNvSpPr txBox="1"/>
          <p:nvPr/>
        </p:nvSpPr>
        <p:spPr>
          <a:xfrm>
            <a:off x="1735667" y="2808111"/>
            <a:ext cx="1223750" cy="369332"/>
          </a:xfrm>
          <a:prstGeom prst="rect">
            <a:avLst/>
          </a:prstGeom>
          <a:noFill/>
        </p:spPr>
        <p:txBody>
          <a:bodyPr wrap="none" rtlCol="0">
            <a:spAutoFit/>
          </a:bodyPr>
          <a:lstStyle/>
          <a:p>
            <a:r>
              <a:rPr lang="en-US" dirty="0" smtClean="0"/>
              <a:t>Selectivity</a:t>
            </a:r>
            <a:endParaRPr lang="en-US" dirty="0"/>
          </a:p>
        </p:txBody>
      </p:sp>
      <p:sp>
        <p:nvSpPr>
          <p:cNvPr id="6" name="TextBox 5"/>
          <p:cNvSpPr txBox="1"/>
          <p:nvPr/>
        </p:nvSpPr>
        <p:spPr>
          <a:xfrm>
            <a:off x="6124223" y="2850444"/>
            <a:ext cx="1249674" cy="369332"/>
          </a:xfrm>
          <a:prstGeom prst="rect">
            <a:avLst/>
          </a:prstGeom>
          <a:noFill/>
        </p:spPr>
        <p:txBody>
          <a:bodyPr wrap="none" rtlCol="0">
            <a:spAutoFit/>
          </a:bodyPr>
          <a:lstStyle/>
          <a:p>
            <a:r>
              <a:rPr lang="en-US" dirty="0" smtClean="0"/>
              <a:t>Invariance</a:t>
            </a:r>
            <a:endParaRPr lang="en-US" dirty="0"/>
          </a:p>
        </p:txBody>
      </p:sp>
      <p:cxnSp>
        <p:nvCxnSpPr>
          <p:cNvPr id="8" name="Straight Arrow Connector 7"/>
          <p:cNvCxnSpPr/>
          <p:nvPr/>
        </p:nvCxnSpPr>
        <p:spPr>
          <a:xfrm rot="10800000" flipV="1">
            <a:off x="2554112" y="1439333"/>
            <a:ext cx="1735667" cy="10583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4442180" y="1436512"/>
            <a:ext cx="2006598" cy="100471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2206625" y="3762374"/>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30400" y="5407024"/>
            <a:ext cx="777240" cy="173736"/>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645150" y="3644899"/>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438900" y="3644899"/>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359650" y="3613149"/>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169025" y="4772024"/>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083425" y="4829174"/>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942370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5-06 at 4.14.49 PM.png"/>
          <p:cNvPicPr>
            <a:picLocks noChangeAspect="1"/>
          </p:cNvPicPr>
          <p:nvPr/>
        </p:nvPicPr>
        <p:blipFill rotWithShape="1">
          <a:blip r:embed="rId2">
            <a:extLst>
              <a:ext uri="{28A0092B-C50C-407E-A947-70E740481C1C}">
                <a14:useLocalDpi xmlns:a14="http://schemas.microsoft.com/office/drawing/2010/main" val="0"/>
              </a:ext>
            </a:extLst>
          </a:blip>
          <a:srcRect l="60042"/>
          <a:stretch/>
        </p:blipFill>
        <p:spPr>
          <a:xfrm>
            <a:off x="5381625" y="1624068"/>
            <a:ext cx="2964998" cy="3228431"/>
          </a:xfrm>
          <a:prstGeom prst="rect">
            <a:avLst/>
          </a:prstGeom>
        </p:spPr>
      </p:pic>
      <p:sp>
        <p:nvSpPr>
          <p:cNvPr id="7" name="TextBox 6"/>
          <p:cNvSpPr txBox="1"/>
          <p:nvPr/>
        </p:nvSpPr>
        <p:spPr>
          <a:xfrm>
            <a:off x="5020525" y="5610420"/>
            <a:ext cx="3025325" cy="369332"/>
          </a:xfrm>
          <a:prstGeom prst="rect">
            <a:avLst/>
          </a:prstGeom>
          <a:noFill/>
        </p:spPr>
        <p:txBody>
          <a:bodyPr wrap="none" rtlCol="0">
            <a:spAutoFit/>
          </a:bodyPr>
          <a:lstStyle/>
          <a:p>
            <a:r>
              <a:rPr lang="en-US" dirty="0" smtClean="0"/>
              <a:t>Reynolds &amp; Heeger, 2009</a:t>
            </a:r>
          </a:p>
        </p:txBody>
      </p:sp>
      <p:pic>
        <p:nvPicPr>
          <p:cNvPr id="4" name="Picture 3" descr="Screen Shot 2016-05-06 at 4.14.49 PM.png"/>
          <p:cNvPicPr>
            <a:picLocks noChangeAspect="1"/>
          </p:cNvPicPr>
          <p:nvPr/>
        </p:nvPicPr>
        <p:blipFill rotWithShape="1">
          <a:blip r:embed="rId2">
            <a:extLst>
              <a:ext uri="{28A0092B-C50C-407E-A947-70E740481C1C}">
                <a14:useLocalDpi xmlns:a14="http://schemas.microsoft.com/office/drawing/2010/main" val="0"/>
              </a:ext>
            </a:extLst>
          </a:blip>
          <a:srcRect r="70262"/>
          <a:stretch/>
        </p:blipFill>
        <p:spPr>
          <a:xfrm>
            <a:off x="1143000" y="1527673"/>
            <a:ext cx="2698750" cy="3948441"/>
          </a:xfrm>
          <a:prstGeom prst="rect">
            <a:avLst/>
          </a:prstGeom>
        </p:spPr>
      </p:pic>
      <p:sp>
        <p:nvSpPr>
          <p:cNvPr id="2" name="TextBox 1"/>
          <p:cNvSpPr txBox="1"/>
          <p:nvPr/>
        </p:nvSpPr>
        <p:spPr>
          <a:xfrm>
            <a:off x="2444750" y="411460"/>
            <a:ext cx="4752172" cy="461665"/>
          </a:xfrm>
          <a:prstGeom prst="rect">
            <a:avLst/>
          </a:prstGeom>
          <a:noFill/>
        </p:spPr>
        <p:txBody>
          <a:bodyPr wrap="none" rtlCol="0">
            <a:spAutoFit/>
          </a:bodyPr>
          <a:lstStyle/>
          <a:p>
            <a:r>
              <a:rPr lang="en-US" sz="2400" dirty="0" smtClean="0"/>
              <a:t>Changing gain in the nervous system</a:t>
            </a:r>
            <a:endParaRPr lang="en-US" sz="2400" dirty="0"/>
          </a:p>
        </p:txBody>
      </p:sp>
    </p:spTree>
    <p:extLst>
      <p:ext uri="{BB962C8B-B14F-4D97-AF65-F5344CB8AC3E}">
        <p14:creationId xmlns:p14="http://schemas.microsoft.com/office/powerpoint/2010/main" val="114604236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p:cNvPicPr>
            <a:picLocks noChangeAspect="1" noChangeArrowheads="1"/>
          </p:cNvPicPr>
          <p:nvPr/>
        </p:nvPicPr>
        <p:blipFill>
          <a:blip r:embed="rId2"/>
          <a:srcRect b="12212"/>
          <a:stretch>
            <a:fillRect/>
          </a:stretch>
        </p:blipFill>
        <p:spPr bwMode="auto">
          <a:xfrm>
            <a:off x="25400" y="1795463"/>
            <a:ext cx="5940425" cy="3013075"/>
          </a:xfrm>
          <a:prstGeom prst="rect">
            <a:avLst/>
          </a:prstGeom>
          <a:noFill/>
          <a:ln w="9525">
            <a:noFill/>
            <a:miter lim="800000"/>
            <a:headEnd/>
            <a:tailEnd/>
          </a:ln>
          <a:effectLst/>
        </p:spPr>
      </p:pic>
      <p:pic>
        <p:nvPicPr>
          <p:cNvPr id="167939" name="Picture 3"/>
          <p:cNvPicPr>
            <a:picLocks noChangeAspect="1" noChangeArrowheads="1"/>
          </p:cNvPicPr>
          <p:nvPr/>
        </p:nvPicPr>
        <p:blipFill>
          <a:blip r:embed="rId3"/>
          <a:srcRect l="2748" r="56271" b="37444"/>
          <a:stretch>
            <a:fillRect/>
          </a:stretch>
        </p:blipFill>
        <p:spPr bwMode="auto">
          <a:xfrm>
            <a:off x="6100763" y="1606550"/>
            <a:ext cx="3030537" cy="3602038"/>
          </a:xfrm>
          <a:prstGeom prst="rect">
            <a:avLst/>
          </a:prstGeom>
          <a:noFill/>
          <a:ln w="9525">
            <a:noFill/>
            <a:miter lim="800000"/>
            <a:headEnd/>
            <a:tailEnd/>
          </a:ln>
          <a:effectLst/>
        </p:spPr>
      </p:pic>
      <p:sp>
        <p:nvSpPr>
          <p:cNvPr id="167940" name="Text Box 4"/>
          <p:cNvSpPr txBox="1">
            <a:spLocks noChangeArrowheads="1"/>
          </p:cNvSpPr>
          <p:nvPr/>
        </p:nvSpPr>
        <p:spPr bwMode="auto">
          <a:xfrm>
            <a:off x="2286000" y="4953000"/>
            <a:ext cx="2381250" cy="366713"/>
          </a:xfrm>
          <a:prstGeom prst="rect">
            <a:avLst/>
          </a:prstGeom>
          <a:noFill/>
          <a:ln w="9525">
            <a:noFill/>
            <a:miter lim="800000"/>
            <a:headEnd/>
            <a:tailEnd/>
          </a:ln>
          <a:effectLst/>
        </p:spPr>
        <p:txBody>
          <a:bodyPr wrap="none">
            <a:prstTxWarp prst="textNoShape">
              <a:avLst/>
            </a:prstTxWarp>
            <a:spAutoFit/>
          </a:bodyPr>
          <a:lstStyle/>
          <a:p>
            <a:r>
              <a:rPr lang="en-US" sz="1800"/>
              <a:t>Hubel &amp; Wiesel, 1963</a:t>
            </a:r>
          </a:p>
        </p:txBody>
      </p:sp>
      <p:sp>
        <p:nvSpPr>
          <p:cNvPr id="167941" name="Text Box 5"/>
          <p:cNvSpPr txBox="1">
            <a:spLocks noChangeArrowheads="1"/>
          </p:cNvSpPr>
          <p:nvPr/>
        </p:nvSpPr>
        <p:spPr bwMode="auto">
          <a:xfrm>
            <a:off x="7019925" y="5307013"/>
            <a:ext cx="1847850" cy="366712"/>
          </a:xfrm>
          <a:prstGeom prst="rect">
            <a:avLst/>
          </a:prstGeom>
          <a:noFill/>
          <a:ln w="9525">
            <a:noFill/>
            <a:miter lim="800000"/>
            <a:headEnd/>
            <a:tailEnd/>
          </a:ln>
          <a:effectLst/>
        </p:spPr>
        <p:txBody>
          <a:bodyPr wrap="none">
            <a:prstTxWarp prst="textNoShape">
              <a:avLst/>
            </a:prstTxWarp>
            <a:spAutoFit/>
          </a:bodyPr>
          <a:lstStyle/>
          <a:p>
            <a:r>
              <a:rPr lang="en-US" sz="1800"/>
              <a:t>Rust et al., 2005</a:t>
            </a:r>
          </a:p>
        </p:txBody>
      </p:sp>
      <p:sp>
        <p:nvSpPr>
          <p:cNvPr id="167942" name="Text Box 6"/>
          <p:cNvSpPr txBox="1">
            <a:spLocks noChangeArrowheads="1"/>
          </p:cNvSpPr>
          <p:nvPr/>
        </p:nvSpPr>
        <p:spPr bwMode="auto">
          <a:xfrm>
            <a:off x="415925" y="423863"/>
            <a:ext cx="8778875"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t>Models of selectivity and invariance in primary visual cortex </a:t>
            </a:r>
          </a:p>
        </p:txBody>
      </p:sp>
    </p:spTree>
    <p:extLst>
      <p:ext uri="{BB962C8B-B14F-4D97-AF65-F5344CB8AC3E}">
        <p14:creationId xmlns:p14="http://schemas.microsoft.com/office/powerpoint/2010/main" val="273594698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5-09 at 12.43.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1" y="1849115"/>
            <a:ext cx="5238751" cy="3140628"/>
          </a:xfrm>
          <a:prstGeom prst="rect">
            <a:avLst/>
          </a:prstGeom>
        </p:spPr>
      </p:pic>
      <p:grpSp>
        <p:nvGrpSpPr>
          <p:cNvPr id="7" name="Group 6"/>
          <p:cNvGrpSpPr/>
          <p:nvPr/>
        </p:nvGrpSpPr>
        <p:grpSpPr>
          <a:xfrm>
            <a:off x="4877816" y="2149527"/>
            <a:ext cx="2526171" cy="3802854"/>
            <a:chOff x="3245258" y="1217083"/>
            <a:chExt cx="3222173" cy="4850604"/>
          </a:xfrm>
        </p:grpSpPr>
        <p:pic>
          <p:nvPicPr>
            <p:cNvPr id="4" name="Picture 3" descr="Screen Shot 2016-05-09 at 12.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258" y="1217083"/>
              <a:ext cx="3222173" cy="3693584"/>
            </a:xfrm>
            <a:prstGeom prst="rect">
              <a:avLst/>
            </a:prstGeom>
          </p:spPr>
        </p:pic>
        <p:pic>
          <p:nvPicPr>
            <p:cNvPr id="5" name="Picture 4" descr="Screen Shot 2016-05-09 at 12.48.13 PM.png"/>
            <p:cNvPicPr>
              <a:picLocks noChangeAspect="1"/>
            </p:cNvPicPr>
            <p:nvPr/>
          </p:nvPicPr>
          <p:blipFill rotWithShape="1">
            <a:blip r:embed="rId3">
              <a:extLst>
                <a:ext uri="{28A0092B-C50C-407E-A947-70E740481C1C}">
                  <a14:useLocalDpi xmlns:a14="http://schemas.microsoft.com/office/drawing/2010/main" val="0"/>
                </a:ext>
              </a:extLst>
            </a:blip>
            <a:srcRect l="72904" t="9915" b="68882"/>
            <a:stretch/>
          </p:blipFill>
          <p:spPr>
            <a:xfrm>
              <a:off x="4529666" y="4677835"/>
              <a:ext cx="873081" cy="783166"/>
            </a:xfrm>
            <a:prstGeom prst="rect">
              <a:avLst/>
            </a:prstGeom>
          </p:spPr>
        </p:pic>
        <p:pic>
          <p:nvPicPr>
            <p:cNvPr id="6" name="Picture 5" descr="Screen Shot 2016-05-09 at 12.49.22 PM.png"/>
            <p:cNvPicPr>
              <a:picLocks noChangeAspect="1"/>
            </p:cNvPicPr>
            <p:nvPr/>
          </p:nvPicPr>
          <p:blipFill rotWithShape="1">
            <a:blip r:embed="rId4">
              <a:extLst>
                <a:ext uri="{28A0092B-C50C-407E-A947-70E740481C1C}">
                  <a14:useLocalDpi xmlns:a14="http://schemas.microsoft.com/office/drawing/2010/main" val="0"/>
                </a:ext>
              </a:extLst>
            </a:blip>
            <a:srcRect l="41555"/>
            <a:stretch/>
          </p:blipFill>
          <p:spPr>
            <a:xfrm rot="5400000">
              <a:off x="4662316" y="5380172"/>
              <a:ext cx="744265" cy="630766"/>
            </a:xfrm>
            <a:prstGeom prst="rect">
              <a:avLst/>
            </a:prstGeom>
          </p:spPr>
        </p:pic>
      </p:grpSp>
      <p:sp>
        <p:nvSpPr>
          <p:cNvPr id="8" name="TextBox 7"/>
          <p:cNvSpPr txBox="1"/>
          <p:nvPr/>
        </p:nvSpPr>
        <p:spPr>
          <a:xfrm>
            <a:off x="7482418" y="2191860"/>
            <a:ext cx="1240882" cy="369332"/>
          </a:xfrm>
          <a:prstGeom prst="rect">
            <a:avLst/>
          </a:prstGeom>
          <a:noFill/>
        </p:spPr>
        <p:txBody>
          <a:bodyPr wrap="none" rtlCol="0">
            <a:spAutoFit/>
          </a:bodyPr>
          <a:lstStyle/>
          <a:p>
            <a:r>
              <a:rPr lang="en-US" dirty="0" smtClean="0"/>
              <a:t>dendrites</a:t>
            </a:r>
            <a:endParaRPr lang="en-US" dirty="0"/>
          </a:p>
        </p:txBody>
      </p:sp>
      <p:sp>
        <p:nvSpPr>
          <p:cNvPr id="9" name="TextBox 8"/>
          <p:cNvSpPr txBox="1"/>
          <p:nvPr/>
        </p:nvSpPr>
        <p:spPr>
          <a:xfrm>
            <a:off x="7594454" y="4657504"/>
            <a:ext cx="787107" cy="369332"/>
          </a:xfrm>
          <a:prstGeom prst="rect">
            <a:avLst/>
          </a:prstGeom>
          <a:noFill/>
        </p:spPr>
        <p:txBody>
          <a:bodyPr wrap="none" rtlCol="0">
            <a:spAutoFit/>
          </a:bodyPr>
          <a:lstStyle/>
          <a:p>
            <a:r>
              <a:rPr lang="en-US" dirty="0" smtClean="0"/>
              <a:t>soma</a:t>
            </a:r>
            <a:endParaRPr lang="en-US" dirty="0"/>
          </a:p>
        </p:txBody>
      </p:sp>
      <p:sp>
        <p:nvSpPr>
          <p:cNvPr id="10" name="TextBox 9"/>
          <p:cNvSpPr txBox="1"/>
          <p:nvPr/>
        </p:nvSpPr>
        <p:spPr>
          <a:xfrm>
            <a:off x="5905953" y="5593633"/>
            <a:ext cx="738754" cy="369332"/>
          </a:xfrm>
          <a:prstGeom prst="rect">
            <a:avLst/>
          </a:prstGeom>
          <a:noFill/>
        </p:spPr>
        <p:txBody>
          <a:bodyPr wrap="none" rtlCol="0">
            <a:spAutoFit/>
          </a:bodyPr>
          <a:lstStyle/>
          <a:p>
            <a:r>
              <a:rPr lang="en-US" dirty="0" smtClean="0"/>
              <a:t>axon</a:t>
            </a:r>
            <a:endParaRPr lang="en-US" dirty="0"/>
          </a:p>
        </p:txBody>
      </p:sp>
    </p:spTree>
    <p:extLst>
      <p:ext uri="{BB962C8B-B14F-4D97-AF65-F5344CB8AC3E}">
        <p14:creationId xmlns:p14="http://schemas.microsoft.com/office/powerpoint/2010/main" val="420633849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45784"/>
          <a:stretch/>
        </p:blipFill>
        <p:spPr>
          <a:xfrm>
            <a:off x="910165" y="1746251"/>
            <a:ext cx="7133784" cy="2845468"/>
          </a:xfrm>
          <a:prstGeom prst="rect">
            <a:avLst/>
          </a:prstGeom>
        </p:spPr>
      </p:pic>
      <p:sp>
        <p:nvSpPr>
          <p:cNvPr id="4" name="TextBox 3"/>
          <p:cNvSpPr txBox="1"/>
          <p:nvPr/>
        </p:nvSpPr>
        <p:spPr>
          <a:xfrm>
            <a:off x="1979083" y="641919"/>
            <a:ext cx="5101915" cy="369332"/>
          </a:xfrm>
          <a:prstGeom prst="rect">
            <a:avLst/>
          </a:prstGeom>
          <a:noFill/>
        </p:spPr>
        <p:txBody>
          <a:bodyPr wrap="none" rtlCol="0">
            <a:spAutoFit/>
          </a:bodyPr>
          <a:lstStyle/>
          <a:p>
            <a:r>
              <a:rPr lang="en-US" dirty="0" smtClean="0"/>
              <a:t>Model of Binocular Disparity Representation</a:t>
            </a:r>
            <a:endParaRPr lang="en-US" dirty="0"/>
          </a:p>
        </p:txBody>
      </p:sp>
      <p:sp>
        <p:nvSpPr>
          <p:cNvPr id="5" name="TextBox 4"/>
          <p:cNvSpPr txBox="1"/>
          <p:nvPr/>
        </p:nvSpPr>
        <p:spPr>
          <a:xfrm>
            <a:off x="3450166" y="4605920"/>
            <a:ext cx="2250210" cy="369332"/>
          </a:xfrm>
          <a:prstGeom prst="rect">
            <a:avLst/>
          </a:prstGeom>
          <a:noFill/>
        </p:spPr>
        <p:txBody>
          <a:bodyPr wrap="none" rtlCol="0">
            <a:spAutoFit/>
          </a:bodyPr>
          <a:lstStyle/>
          <a:p>
            <a:r>
              <a:rPr lang="en-US" dirty="0" smtClean="0"/>
              <a:t>Left eye pos. (</a:t>
            </a:r>
            <a:r>
              <a:rPr lang="en-US" dirty="0" err="1" smtClean="0"/>
              <a:t>deg</a:t>
            </a:r>
            <a:r>
              <a:rPr lang="en-US" dirty="0" smtClean="0"/>
              <a:t>)</a:t>
            </a:r>
            <a:endParaRPr lang="en-US" dirty="0"/>
          </a:p>
        </p:txBody>
      </p:sp>
      <p:sp>
        <p:nvSpPr>
          <p:cNvPr id="6" name="TextBox 5"/>
          <p:cNvSpPr txBox="1"/>
          <p:nvPr/>
        </p:nvSpPr>
        <p:spPr>
          <a:xfrm>
            <a:off x="2582333" y="1561585"/>
            <a:ext cx="3302482" cy="369332"/>
          </a:xfrm>
          <a:prstGeom prst="rect">
            <a:avLst/>
          </a:prstGeom>
          <a:noFill/>
        </p:spPr>
        <p:txBody>
          <a:bodyPr wrap="none" rtlCol="0">
            <a:spAutoFit/>
          </a:bodyPr>
          <a:lstStyle/>
          <a:p>
            <a:r>
              <a:rPr lang="en-US" dirty="0" smtClean="0"/>
              <a:t>Bar presented to left &amp; right eyes</a:t>
            </a:r>
            <a:endParaRPr lang="en-US" dirty="0"/>
          </a:p>
        </p:txBody>
      </p:sp>
      <p:sp>
        <p:nvSpPr>
          <p:cNvPr id="7" name="TextBox 6"/>
          <p:cNvSpPr txBox="1"/>
          <p:nvPr/>
        </p:nvSpPr>
        <p:spPr>
          <a:xfrm rot="16200000">
            <a:off x="-296599" y="3350736"/>
            <a:ext cx="2413529" cy="369332"/>
          </a:xfrm>
          <a:prstGeom prst="rect">
            <a:avLst/>
          </a:prstGeom>
          <a:noFill/>
        </p:spPr>
        <p:txBody>
          <a:bodyPr wrap="none" rtlCol="0">
            <a:spAutoFit/>
          </a:bodyPr>
          <a:lstStyle/>
          <a:p>
            <a:r>
              <a:rPr lang="en-US" dirty="0" smtClean="0"/>
              <a:t>Right eye pos. (</a:t>
            </a:r>
            <a:r>
              <a:rPr lang="en-US" dirty="0" err="1" smtClean="0"/>
              <a:t>deg</a:t>
            </a:r>
            <a:r>
              <a:rPr lang="en-US" dirty="0" smtClean="0"/>
              <a:t>)</a:t>
            </a:r>
            <a:endParaRPr lang="en-US" dirty="0"/>
          </a:p>
        </p:txBody>
      </p:sp>
      <p:sp>
        <p:nvSpPr>
          <p:cNvPr id="8" name="TextBox 7"/>
          <p:cNvSpPr txBox="1"/>
          <p:nvPr/>
        </p:nvSpPr>
        <p:spPr>
          <a:xfrm>
            <a:off x="6392333" y="6180667"/>
            <a:ext cx="2403385" cy="369332"/>
          </a:xfrm>
          <a:prstGeom prst="rect">
            <a:avLst/>
          </a:prstGeom>
          <a:noFill/>
        </p:spPr>
        <p:txBody>
          <a:bodyPr wrap="none" rtlCol="0">
            <a:spAutoFit/>
          </a:bodyPr>
          <a:lstStyle/>
          <a:p>
            <a:r>
              <a:rPr lang="en-US" dirty="0" smtClean="0"/>
              <a:t>Archie &amp; Mel (2000)</a:t>
            </a:r>
            <a:endParaRPr lang="en-US" dirty="0"/>
          </a:p>
        </p:txBody>
      </p:sp>
    </p:spTree>
    <p:extLst>
      <p:ext uri="{BB962C8B-B14F-4D97-AF65-F5344CB8AC3E}">
        <p14:creationId xmlns:p14="http://schemas.microsoft.com/office/powerpoint/2010/main" val="163951949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6575" y="2060576"/>
            <a:ext cx="5956300" cy="1987550"/>
          </a:xfrm>
        </p:spPr>
        <p:txBody>
          <a:bodyPr/>
          <a:lstStyle/>
          <a:p>
            <a:pPr marL="0" indent="0">
              <a:buNone/>
            </a:pPr>
            <a:r>
              <a:rPr lang="en-US" dirty="0" smtClean="0"/>
              <a:t>Integrate and fire </a:t>
            </a:r>
            <a:r>
              <a:rPr lang="en-US" dirty="0" smtClean="0"/>
              <a:t>neuron</a:t>
            </a:r>
          </a:p>
          <a:p>
            <a:pPr marL="0" indent="0">
              <a:buNone/>
            </a:pPr>
            <a:r>
              <a:rPr lang="en-US" dirty="0"/>
              <a:t>	</a:t>
            </a:r>
            <a:r>
              <a:rPr lang="en-US" dirty="0" smtClean="0"/>
              <a:t>- </a:t>
            </a:r>
            <a:r>
              <a:rPr lang="en-US" sz="2500" dirty="0" smtClean="0"/>
              <a:t>Derivation</a:t>
            </a:r>
          </a:p>
          <a:p>
            <a:pPr marL="0" indent="0">
              <a:buNone/>
            </a:pPr>
            <a:r>
              <a:rPr lang="en-US" sz="2500" dirty="0"/>
              <a:t>	</a:t>
            </a:r>
            <a:r>
              <a:rPr lang="en-US" sz="2500" dirty="0" smtClean="0"/>
              <a:t>- Effect of changing conductance</a:t>
            </a:r>
          </a:p>
        </p:txBody>
      </p:sp>
    </p:spTree>
    <p:extLst>
      <p:ext uri="{BB962C8B-B14F-4D97-AF65-F5344CB8AC3E}">
        <p14:creationId xmlns:p14="http://schemas.microsoft.com/office/powerpoint/2010/main" val="290337444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685800"/>
            <a:ext cx="5599113"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TextBox 3"/>
          <p:cNvSpPr txBox="1">
            <a:spLocks noChangeArrowheads="1"/>
          </p:cNvSpPr>
          <p:nvPr/>
        </p:nvSpPr>
        <p:spPr bwMode="auto">
          <a:xfrm>
            <a:off x="685800" y="6149975"/>
            <a:ext cx="7162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2000"/>
              <a:t>Holt &amp; Koch, 1997. Shunting inhibition does not have a divisive effect on firing rates</a:t>
            </a:r>
          </a:p>
        </p:txBody>
      </p:sp>
      <p:pic>
        <p:nvPicPr>
          <p:cNvPr id="53251" name="Picture 4"/>
          <p:cNvPicPr>
            <a:picLocks noChangeAspect="1"/>
          </p:cNvPicPr>
          <p:nvPr/>
        </p:nvPicPr>
        <p:blipFill>
          <a:blip r:embed="rId3">
            <a:extLst>
              <a:ext uri="{28A0092B-C50C-407E-A947-70E740481C1C}">
                <a14:useLocalDpi xmlns:a14="http://schemas.microsoft.com/office/drawing/2010/main" val="0"/>
              </a:ext>
            </a:extLst>
          </a:blip>
          <a:srcRect r="23991" b="12305"/>
          <a:stretch>
            <a:fillRect/>
          </a:stretch>
        </p:blipFill>
        <p:spPr bwMode="auto">
          <a:xfrm>
            <a:off x="1524000" y="3581400"/>
            <a:ext cx="6457950"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TextBox 7"/>
          <p:cNvSpPr txBox="1">
            <a:spLocks noChangeArrowheads="1"/>
          </p:cNvSpPr>
          <p:nvPr/>
        </p:nvSpPr>
        <p:spPr bwMode="auto">
          <a:xfrm>
            <a:off x="2819400" y="5638800"/>
            <a:ext cx="7620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1700"/>
              <a:t>Current (nA) 	        Excitatory synaptic input rate (Hz)			</a:t>
            </a:r>
          </a:p>
        </p:txBody>
      </p:sp>
    </p:spTree>
    <p:extLst>
      <p:ext uri="{BB962C8B-B14F-4D97-AF65-F5344CB8AC3E}">
        <p14:creationId xmlns:p14="http://schemas.microsoft.com/office/powerpoint/2010/main" val="20996225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73124" y="1122613"/>
            <a:ext cx="7969251" cy="5529012"/>
          </a:xfrm>
          <a:prstGeom prst="rect">
            <a:avLst/>
          </a:prstGeom>
        </p:spPr>
      </p:pic>
      <p:sp>
        <p:nvSpPr>
          <p:cNvPr id="4" name="TextBox 3"/>
          <p:cNvSpPr txBox="1"/>
          <p:nvPr/>
        </p:nvSpPr>
        <p:spPr>
          <a:xfrm>
            <a:off x="10287000" y="968375"/>
            <a:ext cx="184666" cy="369332"/>
          </a:xfrm>
          <a:prstGeom prst="rect">
            <a:avLst/>
          </a:prstGeom>
          <a:noFill/>
        </p:spPr>
        <p:txBody>
          <a:bodyPr wrap="none" rtlCol="0">
            <a:spAutoFit/>
          </a:bodyPr>
          <a:lstStyle/>
          <a:p>
            <a:endParaRPr lang="en-US" dirty="0"/>
          </a:p>
        </p:txBody>
      </p:sp>
      <p:sp>
        <p:nvSpPr>
          <p:cNvPr id="5" name="TextBox 4"/>
          <p:cNvSpPr txBox="1"/>
          <p:nvPr/>
        </p:nvSpPr>
        <p:spPr>
          <a:xfrm>
            <a:off x="1842099" y="269875"/>
            <a:ext cx="5843116" cy="892552"/>
          </a:xfrm>
          <a:prstGeom prst="rect">
            <a:avLst/>
          </a:prstGeom>
          <a:noFill/>
        </p:spPr>
        <p:txBody>
          <a:bodyPr wrap="none" rtlCol="0">
            <a:spAutoFit/>
          </a:bodyPr>
          <a:lstStyle/>
          <a:p>
            <a:pPr algn="ctr"/>
            <a:r>
              <a:rPr lang="en-US" sz="2600" dirty="0" smtClean="0"/>
              <a:t>Rapid spiking “clamps” the voltage</a:t>
            </a:r>
          </a:p>
          <a:p>
            <a:pPr algn="ctr"/>
            <a:r>
              <a:rPr lang="en-US" sz="2600" dirty="0"/>
              <a:t>m</a:t>
            </a:r>
            <a:r>
              <a:rPr lang="en-US" sz="2600" dirty="0" smtClean="0"/>
              <a:t>aking it independent of injected current</a:t>
            </a:r>
            <a:endParaRPr lang="en-US" sz="2600" dirty="0"/>
          </a:p>
        </p:txBody>
      </p:sp>
    </p:spTree>
    <p:extLst>
      <p:ext uri="{BB962C8B-B14F-4D97-AF65-F5344CB8AC3E}">
        <p14:creationId xmlns:p14="http://schemas.microsoft.com/office/powerpoint/2010/main" val="35391230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120650" y="4402296"/>
            <a:ext cx="4064000" cy="2095500"/>
          </a:xfrm>
          <a:prstGeom prst="rect">
            <a:avLst/>
          </a:prstGeom>
        </p:spPr>
      </p:pic>
      <p:cxnSp>
        <p:nvCxnSpPr>
          <p:cNvPr id="8" name="Straight Connector 7"/>
          <p:cNvCxnSpPr/>
          <p:nvPr/>
        </p:nvCxnSpPr>
        <p:spPr>
          <a:xfrm flipH="1">
            <a:off x="660400" y="5080000"/>
            <a:ext cx="3086100" cy="0"/>
          </a:xfrm>
          <a:prstGeom prst="line">
            <a:avLst/>
          </a:prstGeom>
          <a:ln>
            <a:solidFill>
              <a:srgbClr val="008000"/>
            </a:solidFill>
            <a:prstDash val="sysDash"/>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131394" y="325278"/>
            <a:ext cx="6825156" cy="892552"/>
          </a:xfrm>
          <a:prstGeom prst="rect">
            <a:avLst/>
          </a:prstGeom>
          <a:noFill/>
        </p:spPr>
        <p:txBody>
          <a:bodyPr wrap="none" rtlCol="0">
            <a:spAutoFit/>
          </a:bodyPr>
          <a:lstStyle/>
          <a:p>
            <a:pPr algn="ctr"/>
            <a:r>
              <a:rPr lang="en-US" sz="2600" dirty="0" smtClean="0"/>
              <a:t>Shunting changes conductance, but also tau</a:t>
            </a:r>
          </a:p>
          <a:p>
            <a:pPr algn="ctr"/>
            <a:r>
              <a:rPr lang="en-US" sz="2600" dirty="0"/>
              <a:t>w</a:t>
            </a:r>
            <a:r>
              <a:rPr lang="en-US" sz="2600" dirty="0" smtClean="0"/>
              <a:t>ith different effects for small and large currents</a:t>
            </a:r>
            <a:endParaRPr lang="en-US" sz="2600" dirty="0"/>
          </a:p>
        </p:txBody>
      </p:sp>
      <p:sp>
        <p:nvSpPr>
          <p:cNvPr id="32" name="TextBox 31"/>
          <p:cNvSpPr txBox="1"/>
          <p:nvPr/>
        </p:nvSpPr>
        <p:spPr>
          <a:xfrm>
            <a:off x="1131394" y="3415784"/>
            <a:ext cx="2124162" cy="492443"/>
          </a:xfrm>
          <a:prstGeom prst="rect">
            <a:avLst/>
          </a:prstGeom>
          <a:noFill/>
        </p:spPr>
        <p:txBody>
          <a:bodyPr wrap="none" rtlCol="0">
            <a:spAutoFit/>
          </a:bodyPr>
          <a:lstStyle/>
          <a:p>
            <a:r>
              <a:rPr lang="en-US" sz="2600" dirty="0" smtClean="0"/>
              <a:t>Small currents</a:t>
            </a:r>
            <a:endParaRPr lang="en-US" sz="2600" dirty="0"/>
          </a:p>
        </p:txBody>
      </p:sp>
      <p:sp>
        <p:nvSpPr>
          <p:cNvPr id="34" name="TextBox 33"/>
          <p:cNvSpPr txBox="1"/>
          <p:nvPr/>
        </p:nvSpPr>
        <p:spPr>
          <a:xfrm>
            <a:off x="723900" y="3964072"/>
            <a:ext cx="1129937" cy="841256"/>
          </a:xfrm>
          <a:prstGeom prst="rect">
            <a:avLst/>
          </a:prstGeom>
          <a:noFill/>
        </p:spPr>
        <p:txBody>
          <a:bodyPr wrap="none" rtlCol="0">
            <a:spAutoFit/>
          </a:bodyPr>
          <a:lstStyle/>
          <a:p>
            <a:pPr>
              <a:lnSpc>
                <a:spcPts val="1920"/>
              </a:lnSpc>
            </a:pPr>
            <a:r>
              <a:rPr lang="en-US" sz="2000" dirty="0" smtClean="0"/>
              <a:t>g, tau</a:t>
            </a:r>
          </a:p>
          <a:p>
            <a:pPr>
              <a:lnSpc>
                <a:spcPts val="1920"/>
              </a:lnSpc>
            </a:pPr>
            <a:r>
              <a:rPr lang="en-US" sz="2000" dirty="0">
                <a:solidFill>
                  <a:srgbClr val="0000FF"/>
                </a:solidFill>
              </a:rPr>
              <a:t>2g, </a:t>
            </a:r>
            <a:r>
              <a:rPr lang="en-US" sz="2000" dirty="0" smtClean="0">
                <a:solidFill>
                  <a:srgbClr val="0000FF"/>
                </a:solidFill>
              </a:rPr>
              <a:t>tau</a:t>
            </a:r>
          </a:p>
          <a:p>
            <a:pPr>
              <a:lnSpc>
                <a:spcPts val="1920"/>
              </a:lnSpc>
            </a:pPr>
            <a:r>
              <a:rPr lang="en-US" sz="2000" dirty="0">
                <a:solidFill>
                  <a:srgbClr val="FF0000"/>
                </a:solidFill>
              </a:rPr>
              <a:t>2g, tau/</a:t>
            </a:r>
            <a:r>
              <a:rPr lang="en-US" sz="2000" dirty="0" smtClean="0">
                <a:solidFill>
                  <a:srgbClr val="FF0000"/>
                </a:solidFill>
              </a:rPr>
              <a:t>2</a:t>
            </a:r>
            <a:endParaRPr lang="en-US" sz="2000" dirty="0">
              <a:solidFill>
                <a:srgbClr val="FF0000"/>
              </a:solidFill>
            </a:endParaRPr>
          </a:p>
        </p:txBody>
      </p:sp>
      <p:grpSp>
        <p:nvGrpSpPr>
          <p:cNvPr id="38" name="Group 37"/>
          <p:cNvGrpSpPr/>
          <p:nvPr/>
        </p:nvGrpSpPr>
        <p:grpSpPr>
          <a:xfrm>
            <a:off x="4184650" y="1293514"/>
            <a:ext cx="4127500" cy="5204282"/>
            <a:chOff x="4184650" y="1293514"/>
            <a:chExt cx="4127500" cy="5204282"/>
          </a:xfrm>
        </p:grpSpPr>
        <p:pic>
          <p:nvPicPr>
            <p:cNvPr id="29" name="Picture 28"/>
            <p:cNvPicPr>
              <a:picLocks noChangeAspect="1"/>
            </p:cNvPicPr>
            <p:nvPr/>
          </p:nvPicPr>
          <p:blipFill>
            <a:blip r:embed="rId3"/>
            <a:stretch>
              <a:fillRect/>
            </a:stretch>
          </p:blipFill>
          <p:spPr>
            <a:xfrm>
              <a:off x="4184650" y="1913096"/>
              <a:ext cx="4127500" cy="4584700"/>
            </a:xfrm>
            <a:prstGeom prst="rect">
              <a:avLst/>
            </a:prstGeom>
          </p:spPr>
        </p:pic>
        <p:cxnSp>
          <p:nvCxnSpPr>
            <p:cNvPr id="28" name="Straight Connector 27"/>
            <p:cNvCxnSpPr/>
            <p:nvPr/>
          </p:nvCxnSpPr>
          <p:spPr>
            <a:xfrm flipH="1">
              <a:off x="4749800" y="5073650"/>
              <a:ext cx="3206750" cy="0"/>
            </a:xfrm>
            <a:prstGeom prst="line">
              <a:avLst/>
            </a:prstGeom>
            <a:ln>
              <a:solidFill>
                <a:srgbClr val="008000"/>
              </a:solidFill>
              <a:prstDash val="sysDash"/>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204919" y="1293514"/>
              <a:ext cx="2130837" cy="492443"/>
            </a:xfrm>
            <a:prstGeom prst="rect">
              <a:avLst/>
            </a:prstGeom>
            <a:noFill/>
          </p:spPr>
          <p:txBody>
            <a:bodyPr wrap="none" rtlCol="0">
              <a:spAutoFit/>
            </a:bodyPr>
            <a:lstStyle/>
            <a:p>
              <a:r>
                <a:rPr lang="en-US" sz="2600" dirty="0" smtClean="0"/>
                <a:t>Large currents</a:t>
              </a:r>
              <a:endParaRPr lang="en-US" sz="2600" dirty="0"/>
            </a:p>
          </p:txBody>
        </p:sp>
        <p:sp>
          <p:nvSpPr>
            <p:cNvPr id="36" name="TextBox 35"/>
            <p:cNvSpPr txBox="1"/>
            <p:nvPr/>
          </p:nvSpPr>
          <p:spPr>
            <a:xfrm>
              <a:off x="4781550" y="1881346"/>
              <a:ext cx="1129937" cy="841256"/>
            </a:xfrm>
            <a:prstGeom prst="rect">
              <a:avLst/>
            </a:prstGeom>
            <a:noFill/>
          </p:spPr>
          <p:txBody>
            <a:bodyPr wrap="none" rtlCol="0">
              <a:spAutoFit/>
            </a:bodyPr>
            <a:lstStyle/>
            <a:p>
              <a:pPr>
                <a:lnSpc>
                  <a:spcPts val="1920"/>
                </a:lnSpc>
              </a:pPr>
              <a:r>
                <a:rPr lang="en-US" sz="2000" dirty="0" smtClean="0"/>
                <a:t>g, tau</a:t>
              </a:r>
            </a:p>
            <a:p>
              <a:pPr>
                <a:lnSpc>
                  <a:spcPts val="1920"/>
                </a:lnSpc>
              </a:pPr>
              <a:r>
                <a:rPr lang="en-US" sz="2000" dirty="0">
                  <a:solidFill>
                    <a:srgbClr val="0000FF"/>
                  </a:solidFill>
                </a:rPr>
                <a:t>2g, </a:t>
              </a:r>
              <a:r>
                <a:rPr lang="en-US" sz="2000" dirty="0" smtClean="0">
                  <a:solidFill>
                    <a:srgbClr val="0000FF"/>
                  </a:solidFill>
                </a:rPr>
                <a:t>tau</a:t>
              </a:r>
            </a:p>
            <a:p>
              <a:pPr>
                <a:lnSpc>
                  <a:spcPts val="1920"/>
                </a:lnSpc>
              </a:pPr>
              <a:r>
                <a:rPr lang="en-US" sz="2000" dirty="0">
                  <a:solidFill>
                    <a:srgbClr val="FF0000"/>
                  </a:solidFill>
                </a:rPr>
                <a:t>2g, tau/</a:t>
              </a:r>
              <a:r>
                <a:rPr lang="en-US" sz="2000" dirty="0" smtClean="0">
                  <a:solidFill>
                    <a:srgbClr val="FF0000"/>
                  </a:solidFill>
                </a:rPr>
                <a:t>2</a:t>
              </a:r>
              <a:endParaRPr lang="en-US" sz="2000" dirty="0">
                <a:solidFill>
                  <a:srgbClr val="FF0000"/>
                </a:solidFill>
              </a:endParaRPr>
            </a:p>
          </p:txBody>
        </p:sp>
        <p:sp>
          <p:nvSpPr>
            <p:cNvPr id="37" name="TextBox 36"/>
            <p:cNvSpPr txBox="1"/>
            <p:nvPr/>
          </p:nvSpPr>
          <p:spPr>
            <a:xfrm>
              <a:off x="7462756" y="4593709"/>
              <a:ext cx="838097" cy="430887"/>
            </a:xfrm>
            <a:prstGeom prst="rect">
              <a:avLst/>
            </a:prstGeom>
            <a:noFill/>
          </p:spPr>
          <p:txBody>
            <a:bodyPr wrap="none" rtlCol="0">
              <a:spAutoFit/>
            </a:bodyPr>
            <a:lstStyle/>
            <a:p>
              <a:r>
                <a:rPr lang="en-US" sz="2200" dirty="0" err="1" smtClean="0">
                  <a:solidFill>
                    <a:srgbClr val="008000"/>
                  </a:solidFill>
                </a:rPr>
                <a:t>V</a:t>
              </a:r>
              <a:r>
                <a:rPr lang="en-US" sz="2200" baseline="-25000" dirty="0" err="1" smtClean="0">
                  <a:solidFill>
                    <a:srgbClr val="008000"/>
                  </a:solidFill>
                </a:rPr>
                <a:t>thresh</a:t>
              </a:r>
              <a:endParaRPr lang="en-US" sz="2200" baseline="-25000" dirty="0">
                <a:solidFill>
                  <a:srgbClr val="008000"/>
                </a:solidFill>
              </a:endParaRPr>
            </a:p>
          </p:txBody>
        </p:sp>
      </p:grpSp>
      <p:sp>
        <p:nvSpPr>
          <p:cNvPr id="39" name="TextBox 38"/>
          <p:cNvSpPr txBox="1"/>
          <p:nvPr/>
        </p:nvSpPr>
        <p:spPr>
          <a:xfrm>
            <a:off x="3365603" y="4625459"/>
            <a:ext cx="838097" cy="430887"/>
          </a:xfrm>
          <a:prstGeom prst="rect">
            <a:avLst/>
          </a:prstGeom>
          <a:noFill/>
        </p:spPr>
        <p:txBody>
          <a:bodyPr wrap="none" rtlCol="0">
            <a:spAutoFit/>
          </a:bodyPr>
          <a:lstStyle/>
          <a:p>
            <a:r>
              <a:rPr lang="en-US" sz="2200" dirty="0" err="1" smtClean="0">
                <a:solidFill>
                  <a:srgbClr val="008000"/>
                </a:solidFill>
              </a:rPr>
              <a:t>V</a:t>
            </a:r>
            <a:r>
              <a:rPr lang="en-US" sz="2200" baseline="-25000" dirty="0" err="1" smtClean="0">
                <a:solidFill>
                  <a:srgbClr val="008000"/>
                </a:solidFill>
              </a:rPr>
              <a:t>thresh</a:t>
            </a:r>
            <a:endParaRPr lang="en-US" sz="2200" baseline="-25000" dirty="0">
              <a:solidFill>
                <a:srgbClr val="008000"/>
              </a:solidFill>
            </a:endParaRPr>
          </a:p>
        </p:txBody>
      </p:sp>
    </p:spTree>
    <p:extLst>
      <p:ext uri="{BB962C8B-B14F-4D97-AF65-F5344CB8AC3E}">
        <p14:creationId xmlns:p14="http://schemas.microsoft.com/office/powerpoint/2010/main" val="25126162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p:cNvGrpSpPr/>
          <p:nvPr/>
        </p:nvGrpSpPr>
        <p:grpSpPr>
          <a:xfrm>
            <a:off x="2743200" y="2628900"/>
            <a:ext cx="3721100" cy="1267688"/>
            <a:chOff x="2743200" y="2628900"/>
            <a:chExt cx="3721100" cy="1267688"/>
          </a:xfrm>
        </p:grpSpPr>
        <p:sp>
          <p:nvSpPr>
            <p:cNvPr id="44" name="Oval 43"/>
            <p:cNvSpPr/>
            <p:nvPr/>
          </p:nvSpPr>
          <p:spPr>
            <a:xfrm>
              <a:off x="5427962" y="3142094"/>
              <a:ext cx="690994" cy="690994"/>
            </a:xfrm>
            <a:prstGeom prst="ellipse">
              <a:avLst/>
            </a:prstGeom>
            <a:solidFill>
              <a:srgbClr val="DD6459"/>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Helvetica"/>
                  <a:cs typeface="Helvetica"/>
                </a:rPr>
                <a:t>A</a:t>
              </a:r>
              <a:endParaRPr lang="en-US" sz="2000" dirty="0">
                <a:solidFill>
                  <a:schemeClr val="tx1"/>
                </a:solidFill>
                <a:latin typeface="Helvetica"/>
                <a:cs typeface="Helvetica"/>
              </a:endParaRPr>
            </a:p>
          </p:txBody>
        </p:sp>
        <p:sp>
          <p:nvSpPr>
            <p:cNvPr id="45" name="Oval 44"/>
            <p:cNvSpPr/>
            <p:nvPr/>
          </p:nvSpPr>
          <p:spPr>
            <a:xfrm>
              <a:off x="2955353" y="3205594"/>
              <a:ext cx="690994" cy="690994"/>
            </a:xfrm>
            <a:prstGeom prst="ellipse">
              <a:avLst/>
            </a:prstGeom>
            <a:solidFill>
              <a:srgbClr val="00C7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Helvetica"/>
                  <a:cs typeface="Helvetica"/>
                </a:rPr>
                <a:t>R</a:t>
              </a:r>
              <a:endParaRPr lang="en-US" sz="2000" dirty="0">
                <a:solidFill>
                  <a:schemeClr val="tx1"/>
                </a:solidFill>
                <a:latin typeface="Helvetica"/>
                <a:cs typeface="Helvetica"/>
              </a:endParaRPr>
            </a:p>
          </p:txBody>
        </p:sp>
        <p:grpSp>
          <p:nvGrpSpPr>
            <p:cNvPr id="51" name="Group 50"/>
            <p:cNvGrpSpPr/>
            <p:nvPr/>
          </p:nvGrpSpPr>
          <p:grpSpPr>
            <a:xfrm>
              <a:off x="3962400" y="3302000"/>
              <a:ext cx="1023973" cy="153591"/>
              <a:chOff x="1981200" y="1905000"/>
              <a:chExt cx="2550668" cy="382588"/>
            </a:xfrm>
          </p:grpSpPr>
          <p:cxnSp>
            <p:nvCxnSpPr>
              <p:cNvPr id="47" name="Straight Connector 46"/>
              <p:cNvCxnSpPr/>
              <p:nvPr/>
            </p:nvCxnSpPr>
            <p:spPr>
              <a:xfrm>
                <a:off x="1981200" y="2286000"/>
                <a:ext cx="255066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918863" y="1905000"/>
                <a:ext cx="613005" cy="382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flipH="1" flipV="1">
              <a:off x="3975100" y="3556000"/>
              <a:ext cx="1023973" cy="153591"/>
              <a:chOff x="1981200" y="1905000"/>
              <a:chExt cx="2550668" cy="382588"/>
            </a:xfrm>
          </p:grpSpPr>
          <p:cxnSp>
            <p:nvCxnSpPr>
              <p:cNvPr id="53" name="Straight Connector 52"/>
              <p:cNvCxnSpPr/>
              <p:nvPr/>
            </p:nvCxnSpPr>
            <p:spPr>
              <a:xfrm>
                <a:off x="1981200" y="2286000"/>
                <a:ext cx="255066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918863" y="1905000"/>
                <a:ext cx="613005" cy="382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6" name="TextBox 65"/>
            <p:cNvSpPr txBox="1"/>
            <p:nvPr/>
          </p:nvSpPr>
          <p:spPr>
            <a:xfrm>
              <a:off x="2743200" y="2628900"/>
              <a:ext cx="1142711" cy="461665"/>
            </a:xfrm>
            <a:prstGeom prst="rect">
              <a:avLst/>
            </a:prstGeom>
            <a:noFill/>
          </p:spPr>
          <p:txBody>
            <a:bodyPr wrap="none" rtlCol="0">
              <a:spAutoFit/>
            </a:bodyPr>
            <a:lstStyle/>
            <a:p>
              <a:r>
                <a:rPr lang="en-US" sz="2400" dirty="0" smtClean="0">
                  <a:latin typeface="Arial"/>
                  <a:cs typeface="Arial"/>
                </a:rPr>
                <a:t>Closed</a:t>
              </a:r>
              <a:endParaRPr lang="en-US" sz="2400" dirty="0">
                <a:latin typeface="Arial"/>
                <a:cs typeface="Arial"/>
              </a:endParaRPr>
            </a:p>
          </p:txBody>
        </p:sp>
        <p:sp>
          <p:nvSpPr>
            <p:cNvPr id="67" name="TextBox 66"/>
            <p:cNvSpPr txBox="1"/>
            <p:nvPr/>
          </p:nvSpPr>
          <p:spPr>
            <a:xfrm>
              <a:off x="5321300" y="2628900"/>
              <a:ext cx="1143000" cy="461665"/>
            </a:xfrm>
            <a:prstGeom prst="rect">
              <a:avLst/>
            </a:prstGeom>
            <a:noFill/>
          </p:spPr>
          <p:txBody>
            <a:bodyPr wrap="square" rtlCol="0">
              <a:spAutoFit/>
            </a:bodyPr>
            <a:lstStyle/>
            <a:p>
              <a:r>
                <a:rPr lang="en-US" sz="2400" dirty="0" smtClean="0">
                  <a:latin typeface="Arial"/>
                  <a:cs typeface="Arial"/>
                </a:rPr>
                <a:t>Open</a:t>
              </a:r>
              <a:endParaRPr lang="en-US" sz="2400" dirty="0">
                <a:latin typeface="Arial"/>
                <a:cs typeface="Arial"/>
              </a:endParaRPr>
            </a:p>
          </p:txBody>
        </p:sp>
      </p:grpSp>
      <p:grpSp>
        <p:nvGrpSpPr>
          <p:cNvPr id="123" name="Group 122"/>
          <p:cNvGrpSpPr/>
          <p:nvPr/>
        </p:nvGrpSpPr>
        <p:grpSpPr>
          <a:xfrm>
            <a:off x="2390387" y="98741"/>
            <a:ext cx="4522021" cy="1417334"/>
            <a:chOff x="218259" y="4541973"/>
            <a:chExt cx="4522021" cy="1417334"/>
          </a:xfrm>
        </p:grpSpPr>
        <p:grpSp>
          <p:nvGrpSpPr>
            <p:cNvPr id="104" name="Group 103"/>
            <p:cNvGrpSpPr/>
            <p:nvPr/>
          </p:nvGrpSpPr>
          <p:grpSpPr>
            <a:xfrm>
              <a:off x="548459" y="4541973"/>
              <a:ext cx="4111226" cy="853718"/>
              <a:chOff x="2439920" y="673405"/>
              <a:chExt cx="4111226" cy="853718"/>
            </a:xfrm>
          </p:grpSpPr>
          <p:cxnSp>
            <p:nvCxnSpPr>
              <p:cNvPr id="105" name="Straight Connector 104"/>
              <p:cNvCxnSpPr/>
              <p:nvPr/>
            </p:nvCxnSpPr>
            <p:spPr>
              <a:xfrm>
                <a:off x="5171259" y="106489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5179546" y="1202145"/>
                <a:ext cx="1371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7" name="Rectangle 106"/>
              <p:cNvSpPr/>
              <p:nvPr/>
            </p:nvSpPr>
            <p:spPr>
              <a:xfrm>
                <a:off x="5653194" y="93619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480623" y="76211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5881795" y="76512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1" name="Group 78"/>
              <p:cNvGrpSpPr/>
              <p:nvPr/>
            </p:nvGrpSpPr>
            <p:grpSpPr>
              <a:xfrm>
                <a:off x="2439920" y="673405"/>
                <a:ext cx="1379887" cy="799348"/>
                <a:chOff x="2439920" y="673405"/>
                <a:chExt cx="1379887" cy="799348"/>
              </a:xfrm>
            </p:grpSpPr>
            <p:cxnSp>
              <p:nvCxnSpPr>
                <p:cNvPr id="114" name="Straight Connector 113"/>
                <p:cNvCxnSpPr/>
                <p:nvPr/>
              </p:nvCxnSpPr>
              <p:spPr>
                <a:xfrm>
                  <a:off x="2439920" y="103592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448207" y="1173175"/>
                  <a:ext cx="1371600" cy="1588"/>
                </a:xfrm>
                <a:prstGeom prst="line">
                  <a:avLst/>
                </a:prstGeom>
              </p:spPr>
              <p:style>
                <a:lnRef idx="2">
                  <a:schemeClr val="accent1"/>
                </a:lnRef>
                <a:fillRef idx="0">
                  <a:schemeClr val="accent1"/>
                </a:fillRef>
                <a:effectRef idx="1">
                  <a:schemeClr val="accent1"/>
                </a:effectRef>
                <a:fontRef idx="minor">
                  <a:schemeClr val="tx1"/>
                </a:fontRef>
              </p:style>
            </p:cxnSp>
            <p:grpSp>
              <p:nvGrpSpPr>
                <p:cNvPr id="116" name="Group 67"/>
                <p:cNvGrpSpPr/>
                <p:nvPr/>
              </p:nvGrpSpPr>
              <p:grpSpPr>
                <a:xfrm>
                  <a:off x="2918863" y="673405"/>
                  <a:ext cx="578317" cy="799348"/>
                  <a:chOff x="2918863" y="673405"/>
                  <a:chExt cx="578317" cy="799348"/>
                </a:xfrm>
              </p:grpSpPr>
              <p:sp>
                <p:nvSpPr>
                  <p:cNvPr id="117" name="Rectangle 116"/>
                  <p:cNvSpPr/>
                  <p:nvPr/>
                </p:nvSpPr>
                <p:spPr>
                  <a:xfrm>
                    <a:off x="3150455" y="88182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2977884" y="70774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3267000" y="71075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2918863" y="67340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12" name="Oval 111"/>
              <p:cNvSpPr/>
              <p:nvPr/>
            </p:nvSpPr>
            <p:spPr>
              <a:xfrm>
                <a:off x="5421602" y="72777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443187" y="722743"/>
                <a:ext cx="201168" cy="20116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1" name="Group 80"/>
            <p:cNvGrpSpPr/>
            <p:nvPr/>
          </p:nvGrpSpPr>
          <p:grpSpPr>
            <a:xfrm>
              <a:off x="401453" y="5080190"/>
              <a:ext cx="4111226" cy="853718"/>
              <a:chOff x="2439920" y="673405"/>
              <a:chExt cx="4111226" cy="853718"/>
            </a:xfrm>
          </p:grpSpPr>
          <p:cxnSp>
            <p:nvCxnSpPr>
              <p:cNvPr id="82" name="Straight Connector 81"/>
              <p:cNvCxnSpPr/>
              <p:nvPr/>
            </p:nvCxnSpPr>
            <p:spPr>
              <a:xfrm>
                <a:off x="5171259" y="106489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5179546" y="1202145"/>
                <a:ext cx="1371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84" name="Rectangle 83"/>
              <p:cNvSpPr/>
              <p:nvPr/>
            </p:nvSpPr>
            <p:spPr>
              <a:xfrm>
                <a:off x="5653194" y="93619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480623" y="76211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5881795" y="76512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1" name="Group 78"/>
              <p:cNvGrpSpPr/>
              <p:nvPr/>
            </p:nvGrpSpPr>
            <p:grpSpPr>
              <a:xfrm>
                <a:off x="2439920" y="673405"/>
                <a:ext cx="1379887" cy="799348"/>
                <a:chOff x="2439920" y="673405"/>
                <a:chExt cx="1379887" cy="799348"/>
              </a:xfrm>
            </p:grpSpPr>
            <p:cxnSp>
              <p:nvCxnSpPr>
                <p:cNvPr id="97" name="Straight Connector 96"/>
                <p:cNvCxnSpPr/>
                <p:nvPr/>
              </p:nvCxnSpPr>
              <p:spPr>
                <a:xfrm>
                  <a:off x="2439920" y="103592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448207" y="1173175"/>
                  <a:ext cx="1371600" cy="1588"/>
                </a:xfrm>
                <a:prstGeom prst="line">
                  <a:avLst/>
                </a:prstGeom>
              </p:spPr>
              <p:style>
                <a:lnRef idx="2">
                  <a:schemeClr val="accent1"/>
                </a:lnRef>
                <a:fillRef idx="0">
                  <a:schemeClr val="accent1"/>
                </a:fillRef>
                <a:effectRef idx="1">
                  <a:schemeClr val="accent1"/>
                </a:effectRef>
                <a:fontRef idx="minor">
                  <a:schemeClr val="tx1"/>
                </a:fontRef>
              </p:style>
            </p:cxnSp>
            <p:grpSp>
              <p:nvGrpSpPr>
                <p:cNvPr id="99" name="Group 67"/>
                <p:cNvGrpSpPr/>
                <p:nvPr/>
              </p:nvGrpSpPr>
              <p:grpSpPr>
                <a:xfrm>
                  <a:off x="2918863" y="673405"/>
                  <a:ext cx="578317" cy="799348"/>
                  <a:chOff x="2918863" y="673405"/>
                  <a:chExt cx="578317" cy="799348"/>
                </a:xfrm>
              </p:grpSpPr>
              <p:sp>
                <p:nvSpPr>
                  <p:cNvPr id="100" name="Rectangle 99"/>
                  <p:cNvSpPr/>
                  <p:nvPr/>
                </p:nvSpPr>
                <p:spPr>
                  <a:xfrm>
                    <a:off x="3150455" y="88182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977884" y="70774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3267000" y="71075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2918863" y="67340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92" name="Oval 91"/>
              <p:cNvSpPr/>
              <p:nvPr/>
            </p:nvSpPr>
            <p:spPr>
              <a:xfrm>
                <a:off x="5421602" y="72777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5443187" y="722743"/>
                <a:ext cx="201168" cy="20116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1" name="Rectangle 120"/>
            <p:cNvSpPr/>
            <p:nvPr/>
          </p:nvSpPr>
          <p:spPr>
            <a:xfrm>
              <a:off x="218259" y="4567373"/>
              <a:ext cx="4522021" cy="1391934"/>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7" name="Straight Connector 26"/>
          <p:cNvCxnSpPr/>
          <p:nvPr/>
        </p:nvCxnSpPr>
        <p:spPr>
          <a:xfrm>
            <a:off x="5095059" y="157289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103346" y="1710145"/>
            <a:ext cx="1371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576994" y="144419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04423" y="127011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805595" y="127312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rot="5400000">
            <a:off x="5356624" y="1622102"/>
            <a:ext cx="709609"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995063" y="1538177"/>
            <a:ext cx="896425"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979379" y="1709251"/>
            <a:ext cx="896425"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363720" y="154392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372007" y="1681175"/>
            <a:ext cx="1371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074255" y="138982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901684" y="121574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190800" y="121875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8" name="Group 127"/>
          <p:cNvGrpSpPr/>
          <p:nvPr/>
        </p:nvGrpSpPr>
        <p:grpSpPr>
          <a:xfrm>
            <a:off x="2842663" y="973667"/>
            <a:ext cx="2725492" cy="1368711"/>
            <a:chOff x="2842663" y="973667"/>
            <a:chExt cx="2725492" cy="1368711"/>
          </a:xfrm>
        </p:grpSpPr>
        <p:sp>
          <p:nvSpPr>
            <p:cNvPr id="32" name="Oval 31"/>
            <p:cNvSpPr/>
            <p:nvPr/>
          </p:nvSpPr>
          <p:spPr>
            <a:xfrm>
              <a:off x="5345402" y="123577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5" name="Group 124"/>
            <p:cNvGrpSpPr/>
            <p:nvPr/>
          </p:nvGrpSpPr>
          <p:grpSpPr>
            <a:xfrm>
              <a:off x="2842663" y="973667"/>
              <a:ext cx="2725492" cy="1368711"/>
              <a:chOff x="2842663" y="973667"/>
              <a:chExt cx="2725492" cy="1368711"/>
            </a:xfrm>
          </p:grpSpPr>
          <p:sp>
            <p:nvSpPr>
              <p:cNvPr id="40" name="Arc 39"/>
              <p:cNvSpPr/>
              <p:nvPr/>
            </p:nvSpPr>
            <p:spPr>
              <a:xfrm rot="16200000" flipH="1">
                <a:off x="4221978" y="942689"/>
                <a:ext cx="563350" cy="625305"/>
              </a:xfrm>
              <a:prstGeom prst="arc">
                <a:avLst/>
              </a:prstGeom>
              <a:ln>
                <a:solidFill>
                  <a:schemeClr val="tx1"/>
                </a:solidFill>
                <a:tailEnd type="arrow"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Oval 23"/>
              <p:cNvSpPr/>
              <p:nvPr/>
            </p:nvSpPr>
            <p:spPr>
              <a:xfrm>
                <a:off x="2842663" y="118140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366987" y="1230743"/>
                <a:ext cx="201168" cy="20116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038600" y="977900"/>
                <a:ext cx="201168" cy="20116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Arc 58"/>
              <p:cNvSpPr/>
              <p:nvPr/>
            </p:nvSpPr>
            <p:spPr>
              <a:xfrm flipH="1">
                <a:off x="4165742" y="1717073"/>
                <a:ext cx="563350" cy="625305"/>
              </a:xfrm>
              <a:prstGeom prst="arc">
                <a:avLst/>
              </a:prstGeom>
              <a:ln>
                <a:solidFill>
                  <a:schemeClr val="tx1"/>
                </a:solidFill>
                <a:tailEnd type="arrow"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Oval 59"/>
              <p:cNvSpPr/>
              <p:nvPr/>
            </p:nvSpPr>
            <p:spPr>
              <a:xfrm>
                <a:off x="4076700" y="2070100"/>
                <a:ext cx="201168" cy="20116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9" name="Text Box 13"/>
          <p:cNvSpPr txBox="1">
            <a:spLocks noChangeArrowheads="1"/>
          </p:cNvSpPr>
          <p:nvPr/>
        </p:nvSpPr>
        <p:spPr bwMode="auto">
          <a:xfrm>
            <a:off x="1674018" y="4403725"/>
            <a:ext cx="5084763" cy="701675"/>
          </a:xfrm>
          <a:prstGeom prst="rect">
            <a:avLst/>
          </a:prstGeom>
          <a:noFill/>
          <a:ln w="9525">
            <a:noFill/>
            <a:miter lim="800000"/>
            <a:headEnd/>
            <a:tailEnd/>
          </a:ln>
        </p:spPr>
        <p:txBody>
          <a:bodyPr>
            <a:prstTxWarp prst="textNoShape">
              <a:avLst/>
            </a:prstTxWarp>
            <a:spAutoFit/>
          </a:bodyPr>
          <a:lstStyle/>
          <a:p>
            <a:r>
              <a:rPr lang="en-US" sz="2000" dirty="0">
                <a:latin typeface="Arial"/>
                <a:ea typeface="ＭＳ Ｐゴシック" charset="-128"/>
                <a:cs typeface="Arial"/>
              </a:rPr>
              <a:t>Change in</a:t>
            </a:r>
          </a:p>
          <a:p>
            <a:r>
              <a:rPr lang="en-US" sz="2000" dirty="0">
                <a:latin typeface="Arial"/>
                <a:ea typeface="ＭＳ Ｐゴシック" charset="-128"/>
                <a:cs typeface="Arial"/>
              </a:rPr>
              <a:t>   activity      </a:t>
            </a:r>
            <a:r>
              <a:rPr lang="en-US" sz="2000" dirty="0" smtClean="0">
                <a:latin typeface="Arial"/>
                <a:ea typeface="ＭＳ Ｐゴシック" charset="-128"/>
                <a:cs typeface="Arial"/>
              </a:rPr>
              <a:t>=  Inflow	 – 	    Outflow  </a:t>
            </a:r>
            <a:endParaRPr lang="en-US" sz="2000" dirty="0">
              <a:latin typeface="Arial"/>
              <a:ea typeface="ＭＳ Ｐゴシック" charset="-128"/>
              <a:cs typeface="Arial"/>
            </a:endParaRPr>
          </a:p>
        </p:txBody>
      </p:sp>
      <p:graphicFrame>
        <p:nvGraphicFramePr>
          <p:cNvPr id="39945" name="Object 9"/>
          <p:cNvGraphicFramePr>
            <a:graphicFrameLocks noChangeAspect="1"/>
          </p:cNvGraphicFramePr>
          <p:nvPr/>
        </p:nvGraphicFramePr>
        <p:xfrm>
          <a:off x="2451100" y="5143500"/>
          <a:ext cx="3692218" cy="1111250"/>
        </p:xfrm>
        <a:graphic>
          <a:graphicData uri="http://schemas.openxmlformats.org/presentationml/2006/ole">
            <mc:AlternateContent xmlns:mc="http://schemas.openxmlformats.org/markup-compatibility/2006">
              <mc:Choice xmlns:v="urn:schemas-microsoft-com:vml" Requires="v">
                <p:oleObj spid="_x0000_s3287" name="Equation" r:id="rId3" imgW="1308100" imgH="393700" progId="Equation.DSMT4">
                  <p:embed/>
                </p:oleObj>
              </mc:Choice>
              <mc:Fallback>
                <p:oleObj name="Equation" r:id="rId3" imgW="13081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100" y="5143500"/>
                        <a:ext cx="3692218" cy="111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nvGrpSpPr>
          <p:cNvPr id="126" name="Group 125"/>
          <p:cNvGrpSpPr/>
          <p:nvPr/>
        </p:nvGrpSpPr>
        <p:grpSpPr>
          <a:xfrm>
            <a:off x="4025900" y="2819400"/>
            <a:ext cx="838200" cy="1422400"/>
            <a:chOff x="4025900" y="2819400"/>
            <a:chExt cx="838200" cy="1422400"/>
          </a:xfrm>
        </p:grpSpPr>
        <p:graphicFrame>
          <p:nvGraphicFramePr>
            <p:cNvPr id="39940" name="Object 4"/>
            <p:cNvGraphicFramePr>
              <a:graphicFrameLocks noChangeAspect="1"/>
            </p:cNvGraphicFramePr>
            <p:nvPr/>
          </p:nvGraphicFramePr>
          <p:xfrm>
            <a:off x="4114800" y="3759200"/>
            <a:ext cx="542925" cy="482600"/>
          </p:xfrm>
          <a:graphic>
            <a:graphicData uri="http://schemas.openxmlformats.org/presentationml/2006/ole">
              <mc:AlternateContent xmlns:mc="http://schemas.openxmlformats.org/markup-compatibility/2006">
                <mc:Choice xmlns:v="urn:schemas-microsoft-com:vml" Requires="v">
                  <p:oleObj spid="_x0000_s3288" name="Equation" r:id="rId5" imgW="228600" imgH="203200" progId="Equation.DSMT4">
                    <p:embed/>
                  </p:oleObj>
                </mc:Choice>
                <mc:Fallback>
                  <p:oleObj name="Equation" r:id="rId5" imgW="228600" imgH="203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3759200"/>
                          <a:ext cx="542925" cy="48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9944" name="Object 8"/>
            <p:cNvGraphicFramePr>
              <a:graphicFrameLocks noChangeAspect="1"/>
            </p:cNvGraphicFramePr>
            <p:nvPr/>
          </p:nvGraphicFramePr>
          <p:xfrm>
            <a:off x="4025900" y="2819400"/>
            <a:ext cx="838200" cy="457200"/>
          </p:xfrm>
          <a:graphic>
            <a:graphicData uri="http://schemas.openxmlformats.org/presentationml/2006/ole">
              <mc:AlternateContent xmlns:mc="http://schemas.openxmlformats.org/markup-compatibility/2006">
                <mc:Choice xmlns:v="urn:schemas-microsoft-com:vml" Requires="v">
                  <p:oleObj spid="_x0000_s3289" name="Equation" r:id="rId7" imgW="419100" imgH="228600" progId="Equation.DSMT4">
                    <p:embed/>
                  </p:oleObj>
                </mc:Choice>
                <mc:Fallback>
                  <p:oleObj name="Equation" r:id="rId7" imgW="4191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5900" y="2819400"/>
                          <a:ext cx="83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grpSp>
        <p:nvGrpSpPr>
          <p:cNvPr id="144" name="Group 143"/>
          <p:cNvGrpSpPr/>
          <p:nvPr/>
        </p:nvGrpSpPr>
        <p:grpSpPr>
          <a:xfrm>
            <a:off x="3420980" y="2079171"/>
            <a:ext cx="5369882" cy="2290748"/>
            <a:chOff x="3420980" y="2079171"/>
            <a:chExt cx="5369882" cy="2290748"/>
          </a:xfrm>
        </p:grpSpPr>
        <p:sp>
          <p:nvSpPr>
            <p:cNvPr id="132" name="Oval 131"/>
            <p:cNvSpPr/>
            <p:nvPr/>
          </p:nvSpPr>
          <p:spPr>
            <a:xfrm>
              <a:off x="3770086" y="3657600"/>
              <a:ext cx="1143000" cy="712319"/>
            </a:xfrm>
            <a:prstGeom prst="ellipse">
              <a:avLst/>
            </a:prstGeom>
            <a:no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p:cNvSpPr/>
            <p:nvPr/>
          </p:nvSpPr>
          <p:spPr>
            <a:xfrm>
              <a:off x="3810000" y="2667000"/>
              <a:ext cx="1143000" cy="712319"/>
            </a:xfrm>
            <a:prstGeom prst="ellipse">
              <a:avLst/>
            </a:prstGeom>
            <a:no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5" name="Straight Connector 134"/>
            <p:cNvCxnSpPr/>
            <p:nvPr/>
          </p:nvCxnSpPr>
          <p:spPr>
            <a:xfrm flipV="1">
              <a:off x="4639582" y="2378664"/>
              <a:ext cx="1817221" cy="324622"/>
            </a:xfrm>
            <a:prstGeom prst="line">
              <a:avLst/>
            </a:prstGeom>
            <a:ln w="50800">
              <a:solidFill>
                <a:srgbClr val="0000FF"/>
              </a:solidFill>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36" name="TextBox 135"/>
            <p:cNvSpPr txBox="1"/>
            <p:nvPr/>
          </p:nvSpPr>
          <p:spPr>
            <a:xfrm>
              <a:off x="6553200" y="2079171"/>
              <a:ext cx="2237662" cy="461665"/>
            </a:xfrm>
            <a:prstGeom prst="rect">
              <a:avLst/>
            </a:prstGeom>
            <a:noFill/>
          </p:spPr>
          <p:txBody>
            <a:bodyPr wrap="none" rtlCol="0">
              <a:spAutoFit/>
            </a:bodyPr>
            <a:lstStyle/>
            <a:p>
              <a:r>
                <a:rPr lang="en-US" sz="2400" dirty="0" smtClean="0">
                  <a:solidFill>
                    <a:srgbClr val="0000FF"/>
                  </a:solidFill>
                  <a:latin typeface="Arial"/>
                  <a:cs typeface="Arial"/>
                </a:rPr>
                <a:t>Rate constants</a:t>
              </a:r>
              <a:endParaRPr lang="en-US" sz="2400" dirty="0">
                <a:solidFill>
                  <a:srgbClr val="0000FF"/>
                </a:solidFill>
                <a:latin typeface="Arial"/>
                <a:cs typeface="Arial"/>
              </a:endParaRPr>
            </a:p>
          </p:txBody>
        </p:sp>
        <p:cxnSp>
          <p:nvCxnSpPr>
            <p:cNvPr id="138" name="Straight Connector 137"/>
            <p:cNvCxnSpPr/>
            <p:nvPr/>
          </p:nvCxnSpPr>
          <p:spPr>
            <a:xfrm flipV="1">
              <a:off x="3420980" y="2971801"/>
              <a:ext cx="3132222" cy="40751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5715000" y="2971800"/>
              <a:ext cx="838200" cy="284192"/>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142" name="TextBox 141"/>
            <p:cNvSpPr txBox="1"/>
            <p:nvPr/>
          </p:nvSpPr>
          <p:spPr>
            <a:xfrm>
              <a:off x="6502104" y="2590800"/>
              <a:ext cx="1997813" cy="1062257"/>
            </a:xfrm>
            <a:prstGeom prst="rect">
              <a:avLst/>
            </a:prstGeom>
            <a:noFill/>
          </p:spPr>
          <p:txBody>
            <a:bodyPr wrap="none" rtlCol="0">
              <a:spAutoFit/>
            </a:bodyPr>
            <a:lstStyle/>
            <a:p>
              <a:pPr algn="ctr">
                <a:lnSpc>
                  <a:spcPts val="2500"/>
                </a:lnSpc>
              </a:pPr>
              <a:r>
                <a:rPr lang="en-US" sz="2400" dirty="0" smtClean="0">
                  <a:solidFill>
                    <a:srgbClr val="FF6600"/>
                  </a:solidFill>
                  <a:latin typeface="Arial"/>
                  <a:cs typeface="Arial"/>
                </a:rPr>
                <a:t>State </a:t>
              </a:r>
            </a:p>
            <a:p>
              <a:pPr algn="ctr">
                <a:lnSpc>
                  <a:spcPts val="2500"/>
                </a:lnSpc>
              </a:pPr>
              <a:r>
                <a:rPr lang="en-US" sz="2400" dirty="0" smtClean="0">
                  <a:solidFill>
                    <a:srgbClr val="FF6600"/>
                  </a:solidFill>
                  <a:latin typeface="Arial"/>
                  <a:cs typeface="Arial"/>
                </a:rPr>
                <a:t>Occupancies</a:t>
              </a:r>
            </a:p>
            <a:p>
              <a:pPr algn="ctr">
                <a:lnSpc>
                  <a:spcPts val="2500"/>
                </a:lnSpc>
              </a:pPr>
              <a:r>
                <a:rPr lang="en-US" sz="2400" dirty="0" smtClean="0">
                  <a:solidFill>
                    <a:srgbClr val="FF6600"/>
                  </a:solidFill>
                  <a:latin typeface="Arial"/>
                  <a:cs typeface="Arial"/>
                </a:rPr>
                <a:t>(sum to 1)</a:t>
              </a:r>
              <a:endParaRPr lang="en-US" sz="2400" dirty="0">
                <a:solidFill>
                  <a:srgbClr val="FF6600"/>
                </a:solidFill>
                <a:latin typeface="Arial"/>
                <a:cs typeface="Arial"/>
              </a:endParaRPr>
            </a:p>
          </p:txBody>
        </p:sp>
      </p:grpSp>
      <p:sp>
        <p:nvSpPr>
          <p:cNvPr id="146" name="TextBox 145"/>
          <p:cNvSpPr txBox="1"/>
          <p:nvPr/>
        </p:nvSpPr>
        <p:spPr>
          <a:xfrm>
            <a:off x="2057400" y="6248400"/>
            <a:ext cx="4553828" cy="492443"/>
          </a:xfrm>
          <a:prstGeom prst="rect">
            <a:avLst/>
          </a:prstGeom>
          <a:solidFill>
            <a:schemeClr val="bg1"/>
          </a:solidFill>
        </p:spPr>
        <p:txBody>
          <a:bodyPr wrap="square" rtlCol="0">
            <a:spAutoFit/>
          </a:bodyPr>
          <a:lstStyle/>
          <a:p>
            <a:pPr algn="ctr"/>
            <a:r>
              <a:rPr lang="en-US" sz="2600" dirty="0" smtClean="0">
                <a:solidFill>
                  <a:srgbClr val="FF0000"/>
                </a:solidFill>
                <a:latin typeface="Arial"/>
                <a:cs typeface="Arial"/>
              </a:rPr>
              <a:t>Kinetic model</a:t>
            </a:r>
            <a:endParaRPr lang="en-US" sz="2600" dirty="0">
              <a:solidFill>
                <a:srgbClr val="FF0000"/>
              </a:solidFill>
              <a:latin typeface="Arial"/>
              <a:cs typeface="Arial"/>
            </a:endParaRPr>
          </a:p>
        </p:txBody>
      </p:sp>
    </p:spTree>
    <p:extLst>
      <p:ext uri="{BB962C8B-B14F-4D97-AF65-F5344CB8AC3E}">
        <p14:creationId xmlns:p14="http://schemas.microsoft.com/office/powerpoint/2010/main" val="13122297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9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5"/>
          <p:cNvGrpSpPr/>
          <p:nvPr/>
        </p:nvGrpSpPr>
        <p:grpSpPr>
          <a:xfrm>
            <a:off x="4025900" y="1028700"/>
            <a:ext cx="838200" cy="1422400"/>
            <a:chOff x="4025900" y="2819400"/>
            <a:chExt cx="838200" cy="1422400"/>
          </a:xfrm>
        </p:grpSpPr>
        <p:graphicFrame>
          <p:nvGraphicFramePr>
            <p:cNvPr id="39940" name="Object 4"/>
            <p:cNvGraphicFramePr>
              <a:graphicFrameLocks noChangeAspect="1"/>
            </p:cNvGraphicFramePr>
            <p:nvPr/>
          </p:nvGraphicFramePr>
          <p:xfrm>
            <a:off x="4114800" y="3759200"/>
            <a:ext cx="542925" cy="482600"/>
          </p:xfrm>
          <a:graphic>
            <a:graphicData uri="http://schemas.openxmlformats.org/presentationml/2006/ole">
              <mc:AlternateContent xmlns:mc="http://schemas.openxmlformats.org/markup-compatibility/2006">
                <mc:Choice xmlns:v="urn:schemas-microsoft-com:vml" Requires="v">
                  <p:oleObj spid="_x0000_s4241" name="Equation" r:id="rId3" imgW="228600" imgH="203200" progId="Equation.DSMT4">
                    <p:embed/>
                  </p:oleObj>
                </mc:Choice>
                <mc:Fallback>
                  <p:oleObj name="Equation" r:id="rId3" imgW="228600" imgH="203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759200"/>
                          <a:ext cx="542925" cy="48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9944" name="Object 8"/>
            <p:cNvGraphicFramePr>
              <a:graphicFrameLocks noChangeAspect="1"/>
            </p:cNvGraphicFramePr>
            <p:nvPr/>
          </p:nvGraphicFramePr>
          <p:xfrm>
            <a:off x="4025900" y="2819400"/>
            <a:ext cx="838200" cy="457200"/>
          </p:xfrm>
          <a:graphic>
            <a:graphicData uri="http://schemas.openxmlformats.org/presentationml/2006/ole">
              <mc:AlternateContent xmlns:mc="http://schemas.openxmlformats.org/markup-compatibility/2006">
                <mc:Choice xmlns:v="urn:schemas-microsoft-com:vml" Requires="v">
                  <p:oleObj spid="_x0000_s4242" name="Equation" r:id="rId5" imgW="419100" imgH="228600" progId="Equation.DSMT4">
                    <p:embed/>
                  </p:oleObj>
                </mc:Choice>
                <mc:Fallback>
                  <p:oleObj name="Equation" r:id="rId5" imgW="4191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5900" y="2819400"/>
                          <a:ext cx="83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grpSp>
        <p:nvGrpSpPr>
          <p:cNvPr id="3" name="Group 126"/>
          <p:cNvGrpSpPr/>
          <p:nvPr/>
        </p:nvGrpSpPr>
        <p:grpSpPr>
          <a:xfrm>
            <a:off x="2743200" y="838200"/>
            <a:ext cx="3721100" cy="1267688"/>
            <a:chOff x="2743200" y="2628900"/>
            <a:chExt cx="3721100" cy="1267688"/>
          </a:xfrm>
        </p:grpSpPr>
        <p:sp>
          <p:nvSpPr>
            <p:cNvPr id="44" name="Oval 43"/>
            <p:cNvSpPr/>
            <p:nvPr/>
          </p:nvSpPr>
          <p:spPr>
            <a:xfrm>
              <a:off x="5427962" y="3142094"/>
              <a:ext cx="690994" cy="690994"/>
            </a:xfrm>
            <a:prstGeom prst="ellipse">
              <a:avLst/>
            </a:prstGeom>
            <a:solidFill>
              <a:srgbClr val="DD6459"/>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Helvetica"/>
                  <a:cs typeface="Helvetica"/>
                </a:rPr>
                <a:t>A</a:t>
              </a:r>
              <a:endParaRPr lang="en-US" sz="2000" dirty="0">
                <a:solidFill>
                  <a:schemeClr val="tx1"/>
                </a:solidFill>
                <a:latin typeface="Helvetica"/>
                <a:cs typeface="Helvetica"/>
              </a:endParaRPr>
            </a:p>
          </p:txBody>
        </p:sp>
        <p:sp>
          <p:nvSpPr>
            <p:cNvPr id="45" name="Oval 44"/>
            <p:cNvSpPr/>
            <p:nvPr/>
          </p:nvSpPr>
          <p:spPr>
            <a:xfrm>
              <a:off x="2955353" y="3205594"/>
              <a:ext cx="690994" cy="690994"/>
            </a:xfrm>
            <a:prstGeom prst="ellipse">
              <a:avLst/>
            </a:prstGeom>
            <a:solidFill>
              <a:srgbClr val="00C7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Helvetica"/>
                  <a:cs typeface="Helvetica"/>
                </a:rPr>
                <a:t>R</a:t>
              </a:r>
              <a:endParaRPr lang="en-US" sz="2000" dirty="0">
                <a:solidFill>
                  <a:schemeClr val="tx1"/>
                </a:solidFill>
                <a:latin typeface="Helvetica"/>
                <a:cs typeface="Helvetica"/>
              </a:endParaRPr>
            </a:p>
          </p:txBody>
        </p:sp>
        <p:grpSp>
          <p:nvGrpSpPr>
            <p:cNvPr id="4" name="Group 50"/>
            <p:cNvGrpSpPr/>
            <p:nvPr/>
          </p:nvGrpSpPr>
          <p:grpSpPr>
            <a:xfrm>
              <a:off x="3962400" y="3302000"/>
              <a:ext cx="1023973" cy="153591"/>
              <a:chOff x="1981200" y="1905000"/>
              <a:chExt cx="2550668" cy="382588"/>
            </a:xfrm>
          </p:grpSpPr>
          <p:cxnSp>
            <p:nvCxnSpPr>
              <p:cNvPr id="47" name="Straight Connector 46"/>
              <p:cNvCxnSpPr/>
              <p:nvPr/>
            </p:nvCxnSpPr>
            <p:spPr>
              <a:xfrm>
                <a:off x="1981200" y="2286000"/>
                <a:ext cx="255066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918863" y="1905000"/>
                <a:ext cx="613005" cy="382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 name="Group 51"/>
            <p:cNvGrpSpPr/>
            <p:nvPr/>
          </p:nvGrpSpPr>
          <p:grpSpPr>
            <a:xfrm flipH="1" flipV="1">
              <a:off x="3975100" y="3556000"/>
              <a:ext cx="1023973" cy="153591"/>
              <a:chOff x="1981200" y="1905000"/>
              <a:chExt cx="2550668" cy="382588"/>
            </a:xfrm>
          </p:grpSpPr>
          <p:cxnSp>
            <p:nvCxnSpPr>
              <p:cNvPr id="53" name="Straight Connector 52"/>
              <p:cNvCxnSpPr/>
              <p:nvPr/>
            </p:nvCxnSpPr>
            <p:spPr>
              <a:xfrm>
                <a:off x="1981200" y="2286000"/>
                <a:ext cx="255066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918863" y="1905000"/>
                <a:ext cx="613005" cy="382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6" name="TextBox 65"/>
            <p:cNvSpPr txBox="1"/>
            <p:nvPr/>
          </p:nvSpPr>
          <p:spPr>
            <a:xfrm>
              <a:off x="2743200" y="2628900"/>
              <a:ext cx="1142711" cy="461665"/>
            </a:xfrm>
            <a:prstGeom prst="rect">
              <a:avLst/>
            </a:prstGeom>
            <a:noFill/>
          </p:spPr>
          <p:txBody>
            <a:bodyPr wrap="none" rtlCol="0">
              <a:spAutoFit/>
            </a:bodyPr>
            <a:lstStyle/>
            <a:p>
              <a:r>
                <a:rPr lang="en-US" sz="2400" dirty="0" smtClean="0">
                  <a:latin typeface="Arial"/>
                  <a:cs typeface="Arial"/>
                </a:rPr>
                <a:t>Closed</a:t>
              </a:r>
              <a:endParaRPr lang="en-US" sz="2400" dirty="0">
                <a:latin typeface="Arial"/>
                <a:cs typeface="Arial"/>
              </a:endParaRPr>
            </a:p>
          </p:txBody>
        </p:sp>
        <p:sp>
          <p:nvSpPr>
            <p:cNvPr id="67" name="TextBox 66"/>
            <p:cNvSpPr txBox="1"/>
            <p:nvPr/>
          </p:nvSpPr>
          <p:spPr>
            <a:xfrm>
              <a:off x="5321300" y="2628900"/>
              <a:ext cx="1143000" cy="461665"/>
            </a:xfrm>
            <a:prstGeom prst="rect">
              <a:avLst/>
            </a:prstGeom>
            <a:noFill/>
          </p:spPr>
          <p:txBody>
            <a:bodyPr wrap="square" rtlCol="0">
              <a:spAutoFit/>
            </a:bodyPr>
            <a:lstStyle/>
            <a:p>
              <a:r>
                <a:rPr lang="en-US" sz="2400" dirty="0" smtClean="0">
                  <a:latin typeface="Arial"/>
                  <a:cs typeface="Arial"/>
                </a:rPr>
                <a:t>Open</a:t>
              </a:r>
              <a:endParaRPr lang="en-US" sz="2400" dirty="0">
                <a:latin typeface="Arial"/>
                <a:cs typeface="Arial"/>
              </a:endParaRPr>
            </a:p>
          </p:txBody>
        </p:sp>
      </p:grpSp>
      <p:pic>
        <p:nvPicPr>
          <p:cNvPr id="74" name="Picture 73"/>
          <p:cNvPicPr>
            <a:picLocks noChangeAspect="1"/>
          </p:cNvPicPr>
          <p:nvPr/>
        </p:nvPicPr>
        <p:blipFill>
          <a:blip r:embed="rId7"/>
          <a:stretch>
            <a:fillRect/>
          </a:stretch>
        </p:blipFill>
        <p:spPr>
          <a:xfrm>
            <a:off x="1600200" y="2514600"/>
            <a:ext cx="6083300" cy="3429000"/>
          </a:xfrm>
          <a:prstGeom prst="rect">
            <a:avLst/>
          </a:prstGeom>
        </p:spPr>
      </p:pic>
      <p:sp>
        <p:nvSpPr>
          <p:cNvPr id="75" name="TextBox 74"/>
          <p:cNvSpPr txBox="1"/>
          <p:nvPr/>
        </p:nvSpPr>
        <p:spPr>
          <a:xfrm>
            <a:off x="5410200" y="2514600"/>
            <a:ext cx="980156" cy="646331"/>
          </a:xfrm>
          <a:prstGeom prst="rect">
            <a:avLst/>
          </a:prstGeom>
          <a:noFill/>
        </p:spPr>
        <p:txBody>
          <a:bodyPr wrap="none" rtlCol="0">
            <a:spAutoFit/>
          </a:bodyPr>
          <a:lstStyle/>
          <a:p>
            <a:r>
              <a:rPr lang="en-US" dirty="0" smtClean="0">
                <a:solidFill>
                  <a:srgbClr val="FF0000"/>
                </a:solidFill>
                <a:latin typeface="Arial"/>
                <a:cs typeface="Arial"/>
              </a:rPr>
              <a:t>Active</a:t>
            </a:r>
          </a:p>
          <a:p>
            <a:r>
              <a:rPr lang="en-US" dirty="0" smtClean="0">
                <a:solidFill>
                  <a:srgbClr val="00C700"/>
                </a:solidFill>
                <a:latin typeface="Arial"/>
                <a:cs typeface="Arial"/>
              </a:rPr>
              <a:t>Resting</a:t>
            </a:r>
            <a:endParaRPr lang="en-US" dirty="0">
              <a:solidFill>
                <a:srgbClr val="00C700"/>
              </a:solidFill>
              <a:latin typeface="Arial"/>
              <a:cs typeface="Arial"/>
            </a:endParaRPr>
          </a:p>
        </p:txBody>
      </p:sp>
      <p:sp>
        <p:nvSpPr>
          <p:cNvPr id="76" name="TextBox 75"/>
          <p:cNvSpPr txBox="1"/>
          <p:nvPr/>
        </p:nvSpPr>
        <p:spPr>
          <a:xfrm>
            <a:off x="5334000" y="3886200"/>
            <a:ext cx="1016769" cy="892552"/>
          </a:xfrm>
          <a:prstGeom prst="rect">
            <a:avLst/>
          </a:prstGeom>
          <a:noFill/>
        </p:spPr>
        <p:txBody>
          <a:bodyPr wrap="none" rtlCol="0">
            <a:spAutoFit/>
          </a:bodyPr>
          <a:lstStyle/>
          <a:p>
            <a:r>
              <a:rPr lang="en-US" sz="2600" dirty="0" smtClean="0">
                <a:solidFill>
                  <a:srgbClr val="0000FF"/>
                </a:solidFill>
                <a:latin typeface="Times"/>
                <a:cs typeface="Times"/>
              </a:rPr>
              <a:t>[</a:t>
            </a:r>
            <a:r>
              <a:rPr lang="en-US" sz="2600" dirty="0" err="1" smtClean="0">
                <a:solidFill>
                  <a:srgbClr val="0000FF"/>
                </a:solidFill>
                <a:latin typeface="Times"/>
                <a:cs typeface="Times"/>
              </a:rPr>
              <a:t>L]</a:t>
            </a:r>
            <a:r>
              <a:rPr lang="en-US" sz="2600" i="1" dirty="0" err="1" smtClean="0">
                <a:solidFill>
                  <a:srgbClr val="0000FF"/>
                </a:solidFill>
                <a:latin typeface="Times"/>
                <a:cs typeface="Times"/>
              </a:rPr>
              <a:t>k</a:t>
            </a:r>
            <a:r>
              <a:rPr lang="en-US" sz="2600" baseline="-25000" dirty="0" err="1" smtClean="0">
                <a:solidFill>
                  <a:srgbClr val="0000FF"/>
                </a:solidFill>
                <a:latin typeface="Times"/>
                <a:cs typeface="Times"/>
              </a:rPr>
              <a:t>on</a:t>
            </a:r>
            <a:endParaRPr lang="en-US" sz="2600" baseline="-25000" dirty="0" smtClean="0">
              <a:solidFill>
                <a:srgbClr val="0000FF"/>
              </a:solidFill>
              <a:latin typeface="Times"/>
              <a:cs typeface="Times"/>
            </a:endParaRPr>
          </a:p>
          <a:p>
            <a:r>
              <a:rPr lang="en-US" sz="2600" i="1" dirty="0" err="1" smtClean="0">
                <a:solidFill>
                  <a:srgbClr val="00C700"/>
                </a:solidFill>
                <a:latin typeface="Times"/>
                <a:cs typeface="Times"/>
              </a:rPr>
              <a:t>k</a:t>
            </a:r>
            <a:r>
              <a:rPr lang="en-US" sz="2600" baseline="-25000" dirty="0" err="1" smtClean="0">
                <a:solidFill>
                  <a:srgbClr val="00C700"/>
                </a:solidFill>
                <a:latin typeface="Times"/>
                <a:cs typeface="Times"/>
              </a:rPr>
              <a:t>off</a:t>
            </a:r>
            <a:endParaRPr lang="en-US" sz="2600" baseline="-25000" dirty="0" smtClean="0">
              <a:solidFill>
                <a:srgbClr val="FF0000"/>
              </a:solidFill>
              <a:latin typeface="Times"/>
              <a:cs typeface="Times"/>
            </a:endParaRPr>
          </a:p>
        </p:txBody>
      </p:sp>
      <p:grpSp>
        <p:nvGrpSpPr>
          <p:cNvPr id="81" name="Group 80"/>
          <p:cNvGrpSpPr/>
          <p:nvPr/>
        </p:nvGrpSpPr>
        <p:grpSpPr>
          <a:xfrm>
            <a:off x="3429179" y="2725499"/>
            <a:ext cx="4067280" cy="2434326"/>
            <a:chOff x="3646347" y="2757714"/>
            <a:chExt cx="4067280" cy="2434326"/>
          </a:xfrm>
          <a:effectLst/>
        </p:grpSpPr>
        <p:sp>
          <p:nvSpPr>
            <p:cNvPr id="77" name="Rectangle 76"/>
            <p:cNvSpPr/>
            <p:nvPr/>
          </p:nvSpPr>
          <p:spPr>
            <a:xfrm>
              <a:off x="3646347" y="2757714"/>
              <a:ext cx="1611453" cy="12046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4999073" y="3160931"/>
              <a:ext cx="2684427" cy="485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3657600" y="3962400"/>
              <a:ext cx="1611453" cy="12046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5029200" y="4858657"/>
              <a:ext cx="2684427" cy="3333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7" name="TextBox 86"/>
          <p:cNvSpPr txBox="1"/>
          <p:nvPr/>
        </p:nvSpPr>
        <p:spPr>
          <a:xfrm>
            <a:off x="1447800" y="152400"/>
            <a:ext cx="6213475" cy="492443"/>
          </a:xfrm>
          <a:prstGeom prst="rect">
            <a:avLst/>
          </a:prstGeom>
          <a:solidFill>
            <a:schemeClr val="bg1"/>
          </a:solidFill>
        </p:spPr>
        <p:txBody>
          <a:bodyPr wrap="square" rtlCol="0">
            <a:spAutoFit/>
          </a:bodyPr>
          <a:lstStyle/>
          <a:p>
            <a:pPr algn="ctr"/>
            <a:r>
              <a:rPr lang="en-US" sz="2600" dirty="0" smtClean="0">
                <a:latin typeface="Arial"/>
                <a:cs typeface="Arial"/>
              </a:rPr>
              <a:t>Input and output in a kinetic model</a:t>
            </a:r>
            <a:endParaRPr lang="en-US" sz="2600" dirty="0">
              <a:latin typeface="Arial"/>
              <a:cs typeface="Arial"/>
            </a:endParaRPr>
          </a:p>
        </p:txBody>
      </p:sp>
    </p:spTree>
    <p:extLst>
      <p:ext uri="{BB962C8B-B14F-4D97-AF65-F5344CB8AC3E}">
        <p14:creationId xmlns:p14="http://schemas.microsoft.com/office/powerpoint/2010/main" val="9804514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32339</TotalTime>
  <Words>928</Words>
  <Application>Microsoft Macintosh PowerPoint</Application>
  <PresentationFormat>On-screen Show (4:3)</PresentationFormat>
  <Paragraphs>137</Paragraphs>
  <Slides>32</Slides>
  <Notes>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4" baseType="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Baccus</dc:creator>
  <cp:lastModifiedBy>Stephen Baccus</cp:lastModifiedBy>
  <cp:revision>93</cp:revision>
  <cp:lastPrinted>2017-04-03T19:54:34Z</cp:lastPrinted>
  <dcterms:created xsi:type="dcterms:W3CDTF">2016-05-04T18:58:09Z</dcterms:created>
  <dcterms:modified xsi:type="dcterms:W3CDTF">2018-04-25T14:02:24Z</dcterms:modified>
</cp:coreProperties>
</file>